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65" r:id="rId3"/>
    <p:sldId id="266" r:id="rId4"/>
    <p:sldId id="270" r:id="rId5"/>
    <p:sldId id="267" r:id="rId6"/>
    <p:sldId id="268" r:id="rId7"/>
    <p:sldId id="269" r:id="rId8"/>
    <p:sldId id="278" r:id="rId9"/>
    <p:sldId id="259" r:id="rId10"/>
    <p:sldId id="271" r:id="rId11"/>
    <p:sldId id="272" r:id="rId12"/>
    <p:sldId id="284" r:id="rId13"/>
    <p:sldId id="273" r:id="rId14"/>
    <p:sldId id="274" r:id="rId15"/>
    <p:sldId id="285" r:id="rId16"/>
    <p:sldId id="286" r:id="rId17"/>
    <p:sldId id="275" r:id="rId18"/>
    <p:sldId id="276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F0800-6B61-4B51-A35C-1A2EBE97AE83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6EBD4-9403-4D06-85BD-90654A3B7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Приоритет определен на</a:t>
            </a:r>
            <a:r>
              <a:rPr lang="ru-RU" baseline="0" dirty="0" smtClean="0"/>
              <a:t> основании ряда факторов: возможности, родительский запрос и поддержка,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Перестали обращать ( а может и не обращали на технические задачи, не умеем совершенно ставить задачи</a:t>
            </a:r>
            <a:r>
              <a:rPr lang="ru-RU" baseline="0" dirty="0" smtClean="0"/>
              <a:t> инженерные)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Связывай, составляй, смотри, совершенствуй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Региональный компонент ( производство</a:t>
            </a:r>
            <a:r>
              <a:rPr lang="ru-RU" baseline="0" dirty="0" smtClean="0"/>
              <a:t> (</a:t>
            </a:r>
            <a:r>
              <a:rPr lang="ru-RU" baseline="0" dirty="0" err="1" smtClean="0"/>
              <a:t>Техномир</a:t>
            </a:r>
            <a:r>
              <a:rPr lang="ru-RU" baseline="0" dirty="0" smtClean="0"/>
              <a:t>) :</a:t>
            </a:r>
            <a:r>
              <a:rPr lang="ru-RU" dirty="0" err="1" smtClean="0"/>
              <a:t>Лысьвенский</a:t>
            </a:r>
            <a:r>
              <a:rPr lang="ru-RU" dirty="0" smtClean="0"/>
              <a:t> завод,</a:t>
            </a:r>
            <a:r>
              <a:rPr lang="ru-RU" baseline="0" dirty="0" smtClean="0"/>
              <a:t> микрорайон детского сада, наш город 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UJA93XyH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27606190" TargetMode="External"/><Relationship Id="rId2" Type="http://schemas.openxmlformats.org/officeDocument/2006/relationships/hyperlink" Target="http://&#1088;&#1086;&#1084;&#1072;&#1096;&#1082;&#1072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dou39lysva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91683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Детский сад - открытое образовательное пространство для детского технического творчества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(из опыта работы межмуниципального ресурсного центра – формирование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ООП ДОО)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221088"/>
            <a:ext cx="3328966" cy="107157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Степанова Л.Е.,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Директор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14612" y="5357826"/>
            <a:ext cx="332896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Пермь,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85786" y="500042"/>
            <a:ext cx="800105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МАДОУ «Детский сад № 39» «МО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«ЛГО»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Основная часть программы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(на примере подготовительной группы: 60%)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447200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Л.В. </a:t>
            </a:r>
            <a:r>
              <a:rPr lang="ru-RU" dirty="0" err="1" smtClean="0">
                <a:solidFill>
                  <a:srgbClr val="002060"/>
                </a:solidFill>
              </a:rPr>
              <a:t>Куцакова</a:t>
            </a:r>
            <a:r>
              <a:rPr lang="ru-RU" dirty="0" smtClean="0">
                <a:solidFill>
                  <a:srgbClr val="002060"/>
                </a:solidFill>
              </a:rPr>
              <a:t> «Конструирование из строительного материала», 2016:.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УМК «Учись учиться: ЛЕГО»  :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Совместная деятельность по модифицированной парциальной программе «ЛЕГО» под наш базовый набор ЛЕГО и  технология 4С 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https://www.youtube.com/watch?v=a8UJA93XyHE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Перспективный план РППС (</a:t>
            </a:r>
            <a:r>
              <a:rPr lang="ru-RU" dirty="0" err="1" smtClean="0">
                <a:solidFill>
                  <a:srgbClr val="002060"/>
                </a:solidFill>
              </a:rPr>
              <a:t>ЛЕГОтека</a:t>
            </a:r>
            <a:r>
              <a:rPr lang="ru-RU" dirty="0" smtClean="0">
                <a:solidFill>
                  <a:srgbClr val="002060"/>
                </a:solidFill>
              </a:rPr>
              <a:t>).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Всего 18 тем, 12 основных  задач (техническое конструирование)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Тематика конструктивной деятельности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4429156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Автор </a:t>
            </a:r>
            <a:r>
              <a:rPr lang="ru-RU" dirty="0" err="1" smtClean="0">
                <a:solidFill>
                  <a:srgbClr val="002060"/>
                </a:solidFill>
              </a:rPr>
              <a:t>Л.В.Куцакова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здания,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машины,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летательные аппараты,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роботы,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проекты городов,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мосты,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суда,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железные дороги,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творим и мастерим (индивидуальные проекты)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00562" y="1285860"/>
            <a:ext cx="442915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УМК « ЛЕГО» и «Учись учиться»: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первые шаги,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baseline="0" dirty="0" smtClean="0">
                <a:solidFill>
                  <a:srgbClr val="FF0000"/>
                </a:solidFill>
              </a:rPr>
              <a:t>по</a:t>
            </a:r>
            <a:r>
              <a:rPr lang="ru-RU" sz="2400" dirty="0" smtClean="0">
                <a:solidFill>
                  <a:srgbClr val="FF0000"/>
                </a:solidFill>
              </a:rPr>
              <a:t> ту сторону реки (мосты</a:t>
            </a:r>
            <a:r>
              <a:rPr lang="ru-RU" sz="2400" dirty="0" smtClean="0">
                <a:solidFill>
                  <a:srgbClr val="002060"/>
                </a:solidFill>
              </a:rPr>
              <a:t>),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кресло-качалка,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как я изобрел машину,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ч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меня за спиной,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baseline="0" dirty="0" smtClean="0">
                <a:solidFill>
                  <a:srgbClr val="FF0000"/>
                </a:solidFill>
              </a:rPr>
              <a:t>наш</a:t>
            </a:r>
            <a:r>
              <a:rPr lang="ru-RU" sz="2400" dirty="0" smtClean="0">
                <a:solidFill>
                  <a:srgbClr val="FF0000"/>
                </a:solidFill>
              </a:rPr>
              <a:t> дом,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застройки района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Задачи в программе Л.В. </a:t>
            </a:r>
            <a:r>
              <a:rPr lang="ru-RU" i="1" dirty="0" err="1" smtClean="0">
                <a:solidFill>
                  <a:srgbClr val="002060"/>
                </a:solidFill>
              </a:rPr>
              <a:t>Куцаковой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(подготовительная к школе группа)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7467600" cy="45434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Развивать конструкторские навыки по условиям.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Плоскостное моделирование и построение схем ( анализ схем , чертежей).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Строить схемы и делать зарисовки будущих объектов.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История робототехники.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Упражнять в составлении планов строительства.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Самостоятельные исследования в конструировании.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Конструировать двигающиеся механизмы (рычаг).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Использование блока в механизмах ( ременная передача).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Зубчатое колесо, зубчатая передача, особенность вращательного движения.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Презентовать оригинальные личные модели,  критично относиться к  своей работе и деятельности сверстников.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Задачи УМК ЛЕГО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(старший дошкольный возраст)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1435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Знакомить со свойствами деталей конструкторов ЛЕГО и овладение техникой их соединения.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Создавать условия для самостоятельной деятельности, творческого конструирования и экспериментирования с деталями конструктора, применения полученных знаний в новых условиях.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Способствовать развитию умения у детей использовать чертежи и схемы в процессе создания конструкций, моделей, композиций, проектов.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Осваивать способы конструирования по образцу, схеме или творческому замыслу.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Формировать умения использовать в конструктивной деятельности чертежи, схемы, модели.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Изучение специальных понятий (конструкция, устойчивость, равновесие, симметрия, другие).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Решать  с детьми игровые и проблемные задачи в процессе конструирования.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Вариативная часть программы ( 40</a:t>
            </a:r>
            <a:r>
              <a:rPr lang="ru-RU" sz="3600" i="1" dirty="0" smtClean="0">
                <a:solidFill>
                  <a:srgbClr val="002060"/>
                </a:solidFill>
              </a:rPr>
              <a:t>%</a:t>
            </a: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условия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Участники ОП: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воспитанники и их семьи ( заинтересованные в развитии данного направления – более  25 % , прошли </a:t>
            </a:r>
            <a:r>
              <a:rPr lang="ru-RU" sz="2200" dirty="0" err="1" smtClean="0">
                <a:solidFill>
                  <a:srgbClr val="002060"/>
                </a:solidFill>
              </a:rPr>
              <a:t>ЛЕГО-стажировку</a:t>
            </a:r>
            <a:r>
              <a:rPr lang="ru-RU" sz="2200" dirty="0" smtClean="0">
                <a:solidFill>
                  <a:srgbClr val="002060"/>
                </a:solidFill>
              </a:rPr>
              <a:t> 34 семьи).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социальные партнеры : ЛФПНИПУ,  музей, АК ЛМЗ, </a:t>
            </a:r>
            <a:r>
              <a:rPr lang="ru-RU" sz="2200" dirty="0" err="1" smtClean="0">
                <a:solidFill>
                  <a:srgbClr val="002060"/>
                </a:solidFill>
              </a:rPr>
              <a:t>ДДюТ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педагогический коллектив: обучение ( более 50%).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«Информационные системы в образовании» (системное сопровождение и обучение).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«Центр робототехники» (системное сопровождение и обучение).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Условия:  конструкторы разных видов: металлические, ЛЕГО-Э, ЛЕГО, строительные наборы.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Центры познавательной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деятельности, ДКБ.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МОИ ДОКУМЕНТЫ\2016-2017\фото видео 2016-17\фотообозрение к Икаренку в Лысьве\DSCN4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756246"/>
            <a:ext cx="3748090" cy="2101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0323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Интеграция  направления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«Познавательное развитие (Конструирование)»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00108"/>
          <a:ext cx="8929718" cy="564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26"/>
                <a:gridCol w="2131172"/>
                <a:gridCol w="2815121"/>
                <a:gridCol w="3614299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Направления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Содержание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66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Познавательное развитие (математика, ознакомление с окружающим)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лассификация, систематизация, логические операции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профессиями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Дидактические игры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Встречи с интересными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людьми, мастер-классы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Специально организованные ситуации</a:t>
                      </a:r>
                    </a:p>
                  </a:txBody>
                  <a:tcPr/>
                </a:tc>
              </a:tr>
              <a:tr h="7266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Социально-коммуникативное развитие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Игровая деятельность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Знакомство с предприятиями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города, встречи с носителями профессий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Познавательно-исследовательская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Сюжетные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дидактические 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Экскурсии, целевые прогулки, встречи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Олимпиады детского сада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Презентация своих проектов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Речевое развитие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Конкурсы чтецов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Развитие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монологической и диалогической речи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Конкурсы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Дидактические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Специально организованные ситуации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Презентация своих проектов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0323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Интеграция  направления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«Познавательное развитие (Конструирование)»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14422"/>
          <a:ext cx="8929718" cy="2997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26"/>
                <a:gridCol w="2131172"/>
                <a:gridCol w="2815121"/>
                <a:gridCol w="3614299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Направления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Содержание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061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Художественно-эстетическое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развитие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Рисование, лепка, аппликация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(продуктивные виды деятельности)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Выставки, смотры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Фестивали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Презентация продуктов своей деятельности</a:t>
                      </a:r>
                    </a:p>
                  </a:txBody>
                  <a:tcPr/>
                </a:tc>
              </a:tr>
              <a:tr h="11061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Физическое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развитие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Развитие </a:t>
                      </a:r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основных движений, физических качеств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Тематические занятия, соревнования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03232" cy="58259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Вариативная часть ООП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56"/>
          <a:ext cx="8929718" cy="621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26"/>
                <a:gridCol w="2067108"/>
                <a:gridCol w="2879185"/>
                <a:gridCol w="3614299"/>
              </a:tblGrid>
              <a:tr h="7020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Формы , участник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ОП (партнер)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 (именно в техническом направлении)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Результат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463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Клуб «Инженеры будущего»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Фестивали, выставки, олимпиады , конкурсное движение, «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ИКаРенок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»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 60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% участия в массовых мероприятиях ОО.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Победители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призеры конкурсов муниципального уровня.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753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Инженерный календарь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Системное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знакомство с профессией инженера, пробы деятельности (через мастер-классы)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«Инженерные»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мастер-классы (6-8 в течение учебного года),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ночь музеев с проведением мастер-классов.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061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Детское конструкторское бюро «Летать» с городским музеем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Тема «Летательные аппараты» через разные способы конструирования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План-программа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занятий для старшего дошкольного возраста, ДКБ «Летать» - включает 8 занятий , совместный проект «Летать» - встречи, презентации, конструирование из разных материалов, другое)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8259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Вариативная часть ООП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7" y="1031362"/>
          <a:ext cx="849694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59"/>
                <a:gridCol w="2214578"/>
                <a:gridCol w="3000396"/>
                <a:gridCol w="2819711"/>
              </a:tblGrid>
              <a:tr h="7020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Формы , участник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ОП (партнер)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 (именно в техническом направлении)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Результат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463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Наукоград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для дошколят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Создание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п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резентация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индивидуальных  технических проектов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ЛЕГО и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робо-сессии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Участвуют все дети подготовительных групп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ЛЕГО- и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робосессии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проводят педагоги и родители</a:t>
                      </a:r>
                    </a:p>
                  </a:txBody>
                  <a:tcPr/>
                </a:tc>
              </a:tr>
              <a:tr h="11463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Сопровождение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индивидуальных семейных проектов (ПНИПУ)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 2017-18 года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46320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6.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Краткосрочные образовательные практики (технической направленности )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Практически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на все конструкторы и все задачи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ЛЕГО-зоопарк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-На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д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етской площадке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-Машины и механизмы в помощь людям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-На аэродроме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-Военные самолеты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Другие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7254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8643966" cy="471490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Мультстудия</a:t>
            </a:r>
            <a:r>
              <a:rPr lang="ru-RU" dirty="0" smtClean="0">
                <a:solidFill>
                  <a:srgbClr val="002060"/>
                </a:solidFill>
              </a:rPr>
              <a:t>  на основе ЛЕГО-материала «Пластилиновая ворона»  (посещают до 50 детей, победители международного конкурса детской </a:t>
            </a:r>
            <a:r>
              <a:rPr lang="ru-RU" dirty="0" smtClean="0">
                <a:solidFill>
                  <a:srgbClr val="002060"/>
                </a:solidFill>
              </a:rPr>
              <a:t>мультипликации.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ДТО «Робототехника» для детей с высоким уровнем освоения конструктивных задач и по желанию родителей  (20 детей, победители и призеры муниципального конкурса «</a:t>
            </a:r>
            <a:r>
              <a:rPr lang="ru-RU" dirty="0" err="1" smtClean="0">
                <a:solidFill>
                  <a:srgbClr val="002060"/>
                </a:solidFill>
              </a:rPr>
              <a:t>ИКаРенок</a:t>
            </a:r>
            <a:r>
              <a:rPr lang="ru-RU" dirty="0" smtClean="0">
                <a:solidFill>
                  <a:srgbClr val="002060"/>
                </a:solidFill>
              </a:rPr>
              <a:t>», участники краевого этапа конкурса «</a:t>
            </a:r>
            <a:r>
              <a:rPr lang="ru-RU" dirty="0" err="1" smtClean="0">
                <a:solidFill>
                  <a:srgbClr val="002060"/>
                </a:solidFill>
              </a:rPr>
              <a:t>ИКаРенок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Краткосрочные практики ( из реестра).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ДТО « Компьютерное программирование».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МАДОУ «Детский сад № 39»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«Солнечный круг»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2968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 здания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800 воспитанников и их семей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60 педагогов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сайт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http://xn--80aa3agjl3d.xn--d1acj3b/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ромашка.дети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группа </a:t>
            </a:r>
            <a:r>
              <a:rPr lang="ru-RU" dirty="0" err="1" smtClean="0">
                <a:solidFill>
                  <a:srgbClr val="002060"/>
                </a:solidFill>
              </a:rPr>
              <a:t>ВКонтакте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https://vk.com/club127606190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(</a:t>
            </a:r>
            <a:r>
              <a:rPr lang="ru-RU" i="1" dirty="0" smtClean="0">
                <a:solidFill>
                  <a:srgbClr val="002060"/>
                </a:solidFill>
              </a:rPr>
              <a:t>Лысьва : Родители и педагоги ( 6,37,39, Липовая)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электронный адрес: </a:t>
            </a:r>
            <a:r>
              <a:rPr lang="en-US" dirty="0" smtClean="0">
                <a:hlinkClick r:id="rId4"/>
              </a:rPr>
              <a:t>madou39lysva@mail.ru</a:t>
            </a:r>
            <a:r>
              <a:rPr lang="ru-RU" dirty="0" smtClean="0"/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ФОТО клуб\skF7p3FqTV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 клуб\qLq0sl_FGk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клуб\Nk1euNyiqZ4.jpg"/>
          <p:cNvPicPr/>
          <p:nvPr/>
        </p:nvPicPr>
        <p:blipFill>
          <a:blip r:embed="rId4" cstate="print"/>
          <a:srcRect r="6153"/>
          <a:stretch>
            <a:fillRect/>
          </a:stretch>
        </p:blipFill>
        <p:spPr bwMode="auto">
          <a:xfrm>
            <a:off x="4786283" y="3214686"/>
            <a:ext cx="435771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G:\фотообозрение Итоговая конференция.2016-17\DSCN4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128"/>
            <a:ext cx="4857752" cy="3643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736"/>
            <a:ext cx="7345362" cy="33845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ВСЕ ФОТОГРАФИИ, ИСПОЛЬЗУЕМЫЕ В ПРЕЗЕНТАЦИИ, ПРЕДОСТАВЛЕНЫ ПЕДАГОГАМИ МАДОУ </a:t>
            </a:r>
            <a:br>
              <a:rPr lang="ru-RU" sz="28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«ДЕТСКИЙ САД №39» </a:t>
            </a:r>
            <a:br>
              <a:rPr lang="ru-RU" sz="28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С ОФИЦИАЛЬНОГО СОГЛАСИЯ РОДИТЕЛЕЙ ВОСПИТАННИКОВ</a:t>
            </a:r>
            <a:br>
              <a:rPr lang="ru-RU" sz="2800" b="1" i="1" dirty="0" smtClean="0">
                <a:solidFill>
                  <a:srgbClr val="002060"/>
                </a:solidFill>
                <a:latin typeface="+mn-lt"/>
              </a:rPr>
            </a:br>
            <a:endParaRPr lang="ru-RU" sz="2800" b="1" i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5857892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СПАСИБО!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Образовательная программа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4643438" cy="50234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 образовательных областей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каждом детском саду </a:t>
            </a:r>
            <a:r>
              <a:rPr lang="ru-RU" dirty="0" smtClean="0">
                <a:solidFill>
                  <a:srgbClr val="002060"/>
                </a:solidFill>
              </a:rPr>
              <a:t>определены  </a:t>
            </a:r>
            <a:r>
              <a:rPr lang="ru-RU" dirty="0" smtClean="0">
                <a:solidFill>
                  <a:srgbClr val="002060"/>
                </a:solidFill>
              </a:rPr>
              <a:t>приоритетные </a:t>
            </a:r>
            <a:r>
              <a:rPr lang="ru-RU" dirty="0" smtClean="0">
                <a:solidFill>
                  <a:srgbClr val="002060"/>
                </a:solidFill>
              </a:rPr>
              <a:t>направления развития детей (с учетом специфики образовательной среды)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для всех </a:t>
            </a:r>
            <a:r>
              <a:rPr lang="ru-RU" dirty="0" smtClean="0">
                <a:solidFill>
                  <a:srgbClr val="002060"/>
                </a:solidFill>
              </a:rPr>
              <a:t>ДОУ приоритетным направлением является </a:t>
            </a:r>
            <a:r>
              <a:rPr lang="ru-RU" dirty="0" smtClean="0">
                <a:solidFill>
                  <a:srgbClr val="002060"/>
                </a:solidFill>
              </a:rPr>
              <a:t>–  </a:t>
            </a:r>
            <a:r>
              <a:rPr lang="ru-RU" b="1" dirty="0" smtClean="0">
                <a:solidFill>
                  <a:srgbClr val="002060"/>
                </a:solidFill>
              </a:rPr>
              <a:t>познавательное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 smtClean="0">
                <a:solidFill>
                  <a:srgbClr val="002060"/>
                </a:solidFill>
              </a:rPr>
              <a:t>детей </a:t>
            </a:r>
            <a:r>
              <a:rPr lang="ru-RU" b="1" dirty="0" smtClean="0">
                <a:solidFill>
                  <a:srgbClr val="002060"/>
                </a:solidFill>
              </a:rPr>
              <a:t>на основе технического  конструирования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МОИ ДОКУМЕНТЫ\2016-2017\фото видео 2016-17\фотообозрение к Икаренку в Лысьве\DSCN4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357586" cy="2951756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2016-2017\фото видео 2016-17\фотообозрение к Икаренку в Лысьве\IMG_20160219_151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00504"/>
            <a:ext cx="335758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Конструирование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52736"/>
            <a:ext cx="8358246" cy="37049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Конструирование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создание </a:t>
            </a:r>
            <a:r>
              <a:rPr lang="ru-RU" dirty="0" smtClean="0">
                <a:solidFill>
                  <a:srgbClr val="002060"/>
                </a:solidFill>
              </a:rPr>
              <a:t>модели, построение, приведение в определенный порядок и взаимоотношение различных отдельных предметов, частей , элементов.</a:t>
            </a:r>
          </a:p>
        </p:txBody>
      </p:sp>
      <p:pic>
        <p:nvPicPr>
          <p:cNvPr id="1026" name="Picture 2" descr="G:\ФОТО клуб\UUc1ZNGky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4047623" cy="303150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29124" y="3143248"/>
            <a:ext cx="4429156" cy="34718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Детское конструирование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создание разных конструкций и моделей из строительного материала и деталей конструкторов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Виды конструирования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7467600" cy="207170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Техническое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Художественное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Компьютерное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:\МОИ ДОКУМЕНТЫ\2016-2017\фото видео 2016-17\фотообозрение к Икаренку в Лысьве\IMG_20161213_1612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0"/>
            <a:ext cx="4044163" cy="303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Пользователь\Desktop\Новая папка\фотообозрение ИМ\DSCN4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21857"/>
            <a:ext cx="4572032" cy="342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Техническое конструирование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286808" cy="29003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Отображение реально существующих объектов, с моделированием их основных параметров: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из строительного материала,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из деталей конструкторов, имеющих разные способы крепления,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крупногабаритных модульных блоков.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Пользователь\Desktop\Новая папка\фотообозрение ИМ\DSCN4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6410"/>
            <a:ext cx="4214810" cy="3161590"/>
          </a:xfrm>
          <a:prstGeom prst="rect">
            <a:avLst/>
          </a:prstGeom>
          <a:noFill/>
        </p:spPr>
      </p:pic>
      <p:pic>
        <p:nvPicPr>
          <p:cNvPr id="6" name="Picture 2" descr="D:\МОИ ДОКУМЕНТЫ\2016-2017\фото видео 2016-17\фотообозрение к Икаренку в Лысьве\DSCN2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09" y="3714752"/>
            <a:ext cx="4190357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Формы организации обучения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детскому конструированию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7467600" cy="42576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 образцу (</a:t>
            </a:r>
            <a:r>
              <a:rPr lang="ru-RU" dirty="0" err="1" smtClean="0">
                <a:solidFill>
                  <a:srgbClr val="002060"/>
                </a:solidFill>
              </a:rPr>
              <a:t>Ф.Фребель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модели (</a:t>
            </a:r>
            <a:r>
              <a:rPr lang="ru-RU" dirty="0" err="1" smtClean="0">
                <a:solidFill>
                  <a:srgbClr val="002060"/>
                </a:solidFill>
              </a:rPr>
              <a:t>А.Р.Лурия</a:t>
            </a:r>
            <a:r>
              <a:rPr lang="ru-RU" dirty="0" smtClean="0">
                <a:solidFill>
                  <a:srgbClr val="002060"/>
                </a:solidFill>
              </a:rPr>
              <a:t>, А.Н..</a:t>
            </a:r>
            <a:r>
              <a:rPr lang="ru-RU" dirty="0" err="1" smtClean="0">
                <a:solidFill>
                  <a:srgbClr val="002060"/>
                </a:solidFill>
              </a:rPr>
              <a:t>Миренова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условиям (А.Н. </a:t>
            </a:r>
            <a:r>
              <a:rPr lang="ru-RU" dirty="0" err="1" smtClean="0">
                <a:solidFill>
                  <a:srgbClr val="002060"/>
                </a:solidFill>
              </a:rPr>
              <a:t>Давидчук</a:t>
            </a:r>
            <a:r>
              <a:rPr lang="ru-RU" dirty="0" smtClean="0">
                <a:solidFill>
                  <a:srgbClr val="002060"/>
                </a:solidFill>
              </a:rPr>
              <a:t>, Л.А.Парамонова)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простейшим чертежам и схемам (Л. Леон </a:t>
            </a:r>
            <a:r>
              <a:rPr lang="ru-RU" dirty="0" err="1" smtClean="0">
                <a:solidFill>
                  <a:srgbClr val="002060"/>
                </a:solidFill>
              </a:rPr>
              <a:t>Лоренсо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В.В.Холмовская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шаблонам (</a:t>
            </a:r>
            <a:r>
              <a:rPr lang="ru-RU" dirty="0" err="1" smtClean="0">
                <a:solidFill>
                  <a:srgbClr val="002060"/>
                </a:solidFill>
              </a:rPr>
              <a:t>В.Ю.Брофман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Каркасное  (</a:t>
            </a:r>
            <a:r>
              <a:rPr lang="ru-RU" dirty="0" err="1" smtClean="0">
                <a:solidFill>
                  <a:srgbClr val="002060"/>
                </a:solidFill>
              </a:rPr>
              <a:t>Н.Н.Поддьяков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темам (</a:t>
            </a:r>
            <a:r>
              <a:rPr lang="ru-RU" dirty="0" err="1" smtClean="0">
                <a:solidFill>
                  <a:srgbClr val="002060"/>
                </a:solidFill>
              </a:rPr>
              <a:t>Л.В.Куцакова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261461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Основная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Вариативная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Пользователь\Desktop\SVueo9ik0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5572517" cy="3143248"/>
          </a:xfrm>
          <a:prstGeom prst="rect">
            <a:avLst/>
          </a:prstGeom>
          <a:noFill/>
        </p:spPr>
      </p:pic>
      <p:pic>
        <p:nvPicPr>
          <p:cNvPr id="8" name="Рисунок 7" descr="C:\Users\Пользователь\Desktop\XsVPu0XcFP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357298"/>
            <a:ext cx="235742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7467600" cy="7254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1" u="none" strike="noStrike" kern="1200" cap="small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Образовательная программа</a:t>
            </a:r>
            <a:endParaRPr kumimoji="0" lang="ru-RU" sz="3000" b="0" i="1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8581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Основная часть программы  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Выбор программы (программ) 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Анализ и актуализация  задач технического конструирования.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Выбор основных  образовательных решений (средств, технологий).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РППС ( особенности с учетом приоритетного направления).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Совместная  и самостоятельная деятельность (игры, проекты, исследования).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9933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844</TotalTime>
  <Words>1221</Words>
  <Application>Microsoft Office PowerPoint</Application>
  <PresentationFormat>Экран (4:3)</PresentationFormat>
  <Paragraphs>210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Детский сад - открытое образовательное пространство для детского технического творчества  (из опыта работы межмуниципального ресурсного центра – формирование  ООП ДОО)</vt:lpstr>
      <vt:lpstr>МАДОУ «Детский сад № 39»  «Солнечный круг»</vt:lpstr>
      <vt:lpstr>Образовательная программа</vt:lpstr>
      <vt:lpstr>Конструирование</vt:lpstr>
      <vt:lpstr>Виды конструирования</vt:lpstr>
      <vt:lpstr>Техническое конструирование</vt:lpstr>
      <vt:lpstr>Формы организации обучения  детскому конструированию</vt:lpstr>
      <vt:lpstr>Презентация PowerPoint</vt:lpstr>
      <vt:lpstr>Основная часть программы   </vt:lpstr>
      <vt:lpstr>Основная часть программы  (на примере подготовительной группы: 60%)</vt:lpstr>
      <vt:lpstr>Тематика конструктивной деятельности</vt:lpstr>
      <vt:lpstr>Задачи в программе Л.В. Куцаковой (подготовительная к школе группа)</vt:lpstr>
      <vt:lpstr>Задачи УМК ЛЕГО (старший дошкольный возраст)</vt:lpstr>
      <vt:lpstr>Вариативная часть программы ( 40% условия </vt:lpstr>
      <vt:lpstr>Интеграция  направления  «Познавательное развитие (Конструирование)»</vt:lpstr>
      <vt:lpstr>Интеграция  направления  «Познавательное развитие (Конструирование)»</vt:lpstr>
      <vt:lpstr>Вариативная часть ООП</vt:lpstr>
      <vt:lpstr>Вариативная часть ООП</vt:lpstr>
      <vt:lpstr>Дополнительное образование</vt:lpstr>
      <vt:lpstr>Презентация PowerPoint</vt:lpstr>
      <vt:lpstr>ВСЕ ФОТОГРАФИИ, ИСПОЛЬЗУЕМЫЕ В ПРЕЗЕНТАЦИИ, ПРЕДОСТАВЛЕНЫ ПЕДАГОГАМИ МАДОУ  «ДЕТСКИЙ САД №39»  С ОФИЦИАЛЬНОГО СОГЛАСИЯ РОДИТЕЛЕЙ ВОСПИТАННИКОВ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Техномир и ОПДО</dc:title>
  <dc:creator>Эля</dc:creator>
  <cp:lastModifiedBy>Кучкова Екатерина Михайловна</cp:lastModifiedBy>
  <cp:revision>124</cp:revision>
  <dcterms:created xsi:type="dcterms:W3CDTF">2017-08-31T06:26:25Z</dcterms:created>
  <dcterms:modified xsi:type="dcterms:W3CDTF">2017-09-04T08:39:56Z</dcterms:modified>
</cp:coreProperties>
</file>