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3" r:id="rId2"/>
    <p:sldId id="283" r:id="rId3"/>
    <p:sldId id="284" r:id="rId4"/>
    <p:sldId id="264" r:id="rId5"/>
    <p:sldId id="278" r:id="rId6"/>
    <p:sldId id="286" r:id="rId7"/>
    <p:sldId id="267" r:id="rId8"/>
    <p:sldId id="288" r:id="rId9"/>
    <p:sldId id="273" r:id="rId10"/>
    <p:sldId id="285" r:id="rId11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47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246" autoAdjust="0"/>
    <p:restoredTop sz="96619" autoAdjust="0"/>
  </p:normalViewPr>
  <p:slideViewPr>
    <p:cSldViewPr>
      <p:cViewPr>
        <p:scale>
          <a:sx n="60" d="100"/>
          <a:sy n="60" d="100"/>
        </p:scale>
        <p:origin x="-678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ABE29-B2D7-4739-B239-E8C92CBBE775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ACD2D-2CAA-40B4-8675-2E4111A4D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30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AA70F-EDE3-497A-B1F3-2C295C639BC4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87774-3D78-43B1-9503-8EC0BB26B7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472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Разделю на 2 слайда+ картинки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87774-3D78-43B1-9503-8EC0BB26B77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477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Разделю на 2 слайда+ картинки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87774-3D78-43B1-9503-8EC0BB26B77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477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Разделю на 2 слайда+ картинки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87774-3D78-43B1-9503-8EC0BB26B77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477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199B-36F1-4D42-A892-2E4E004F4617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D762-BDC8-4F61-BE72-3E09EF93A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199B-36F1-4D42-A892-2E4E004F4617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D762-BDC8-4F61-BE72-3E09EF93A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199B-36F1-4D42-A892-2E4E004F4617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D762-BDC8-4F61-BE72-3E09EF93A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199B-36F1-4D42-A892-2E4E004F4617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D762-BDC8-4F61-BE72-3E09EF93A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199B-36F1-4D42-A892-2E4E004F4617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D762-BDC8-4F61-BE72-3E09EF93A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199B-36F1-4D42-A892-2E4E004F4617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D762-BDC8-4F61-BE72-3E09EF93A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199B-36F1-4D42-A892-2E4E004F4617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D762-BDC8-4F61-BE72-3E09EF93A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199B-36F1-4D42-A892-2E4E004F4617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D762-BDC8-4F61-BE72-3E09EF93A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199B-36F1-4D42-A892-2E4E004F4617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D762-BDC8-4F61-BE72-3E09EF93A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199B-36F1-4D42-A892-2E4E004F4617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D762-BDC8-4F61-BE72-3E09EF93A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199B-36F1-4D42-A892-2E4E004F4617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D762-BDC8-4F61-BE72-3E09EF93A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1199B-36F1-4D42-A892-2E4E004F4617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7D762-BDC8-4F61-BE72-3E09EF93A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Pictures\0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926" b="5903"/>
          <a:stretch>
            <a:fillRect/>
          </a:stretch>
        </p:blipFill>
        <p:spPr bwMode="auto">
          <a:xfrm rot="10800000">
            <a:off x="2000232" y="-24"/>
            <a:ext cx="7143768" cy="6832786"/>
          </a:xfrm>
          <a:prstGeom prst="rect">
            <a:avLst/>
          </a:prstGeom>
          <a:noFill/>
        </p:spPr>
      </p:pic>
      <p:pic>
        <p:nvPicPr>
          <p:cNvPr id="6" name="Picture 4" descr="C:\Users\1\Pictures\logotip-put-k-uspexu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67" t="15894"/>
          <a:stretch>
            <a:fillRect/>
          </a:stretch>
        </p:blipFill>
        <p:spPr bwMode="auto">
          <a:xfrm>
            <a:off x="920620" y="657684"/>
            <a:ext cx="6459692" cy="5723644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 rot="16940469">
            <a:off x="3660357" y="956531"/>
            <a:ext cx="1117470" cy="9202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-6696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из </a:t>
            </a: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опыта работы межмуниципального ресурсного центра – </a:t>
            </a:r>
            <a:b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подготовка педагогических кадров </a:t>
            </a:r>
            <a:r>
              <a:rPr lang="ru-RU" sz="20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ДОО</a:t>
            </a:r>
            <a:endParaRPr lang="ru-RU" sz="20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475656" y="2393520"/>
            <a:ext cx="2952328" cy="20456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1775138"/>
            <a:ext cx="518457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Путь </a:t>
            </a:r>
            <a:r>
              <a:rPr lang="ru-RU" sz="5000" b="1" dirty="0">
                <a:solidFill>
                  <a:srgbClr val="002060"/>
                </a:solidFill>
                <a:latin typeface="Constantia" panose="02030602050306030303" pitchFamily="18" charset="0"/>
              </a:rPr>
              <a:t>к победе </a:t>
            </a:r>
            <a:r>
              <a:rPr lang="ru-RU" sz="50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– </a:t>
            </a:r>
          </a:p>
        </p:txBody>
      </p:sp>
      <p:sp>
        <p:nvSpPr>
          <p:cNvPr id="11" name="Овал 10"/>
          <p:cNvSpPr/>
          <p:nvPr/>
        </p:nvSpPr>
        <p:spPr>
          <a:xfrm rot="16940469">
            <a:off x="1763506" y="3643005"/>
            <a:ext cx="473452" cy="5715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 rot="16940469">
            <a:off x="3775147" y="3718473"/>
            <a:ext cx="622331" cy="5715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879812" y="5384128"/>
            <a:ext cx="622869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002060"/>
                </a:solidFill>
                <a:latin typeface="Constantia" panose="02030602050306030303" pitchFamily="18" charset="0"/>
              </a:rPr>
              <a:t>Дюпина</a:t>
            </a:r>
            <a:r>
              <a:rPr lang="ru-RU" sz="20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Constantia" panose="02030602050306030303" pitchFamily="18" charset="0"/>
              </a:rPr>
              <a:t>Ольга Леонидовна</a:t>
            </a:r>
            <a:r>
              <a:rPr lang="ru-RU" sz="20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,</a:t>
            </a:r>
          </a:p>
          <a:p>
            <a:r>
              <a:rPr lang="ru-RU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руководитель </a:t>
            </a: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межмуниципального ресурсного центра поддержки детского технического конструирования,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заведующий МАДОУ «ЦРР – детский сад № 397» </a:t>
            </a:r>
            <a:r>
              <a:rPr lang="ru-RU" dirty="0" err="1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г.Перми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 rot="16940469">
            <a:off x="4368846" y="2998883"/>
            <a:ext cx="622331" cy="5715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008112" y="263691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от </a:t>
            </a:r>
            <a:r>
              <a:rPr lang="ru-RU" sz="2800" b="1" dirty="0">
                <a:solidFill>
                  <a:srgbClr val="002060"/>
                </a:solidFill>
                <a:latin typeface="Constantia" panose="02030602050306030303" pitchFamily="18" charset="0"/>
              </a:rPr>
              <a:t>Пермского края </a:t>
            </a:r>
            <a:endParaRPr lang="ru-RU" sz="2800" b="1" dirty="0" smtClean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algn="ctr"/>
            <a:endParaRPr lang="ru-RU" sz="800" b="1" dirty="0" smtClean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до </a:t>
            </a:r>
            <a:r>
              <a:rPr lang="ru-RU" sz="2800" b="1" dirty="0">
                <a:solidFill>
                  <a:srgbClr val="002060"/>
                </a:solidFill>
                <a:latin typeface="Constantia" panose="02030602050306030303" pitchFamily="18" charset="0"/>
              </a:rPr>
              <a:t>столицы </a:t>
            </a:r>
            <a:r>
              <a:rPr lang="ru-RU" sz="28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России</a:t>
            </a:r>
            <a:endParaRPr lang="ru-RU" sz="28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Pictures\0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926" b="5903"/>
          <a:stretch>
            <a:fillRect/>
          </a:stretch>
        </p:blipFill>
        <p:spPr bwMode="auto">
          <a:xfrm rot="10800000">
            <a:off x="2000232" y="-24"/>
            <a:ext cx="7143768" cy="6832786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 rot="16940469">
            <a:off x="1907121" y="1309378"/>
            <a:ext cx="946902" cy="5715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335176" y="116632"/>
            <a:ext cx="980372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Видео </a:t>
            </a:r>
            <a:r>
              <a:rPr lang="ru-RU" sz="4000" b="1" i="1" dirty="0">
                <a:solidFill>
                  <a:srgbClr val="002060"/>
                </a:solidFill>
                <a:latin typeface="Constantia" panose="02030602050306030303" pitchFamily="18" charset="0"/>
              </a:rPr>
              <a:t>презентация </a:t>
            </a:r>
            <a:endParaRPr lang="ru-RU" sz="4000" b="1" i="1" dirty="0" smtClean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победителя </a:t>
            </a:r>
            <a:r>
              <a:rPr lang="ru-RU" sz="2800" b="1" i="1" dirty="0">
                <a:solidFill>
                  <a:srgbClr val="002060"/>
                </a:solidFill>
                <a:latin typeface="Constantia" panose="02030602050306030303" pitchFamily="18" charset="0"/>
              </a:rPr>
              <a:t>номинации </a:t>
            </a:r>
            <a:endParaRPr lang="ru-RU" sz="2800" b="1" i="1" dirty="0" smtClean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«</a:t>
            </a:r>
            <a:r>
              <a:rPr lang="ru-RU" sz="2800" b="1" i="1" dirty="0">
                <a:solidFill>
                  <a:srgbClr val="002060"/>
                </a:solidFill>
                <a:latin typeface="Constantia" panose="02030602050306030303" pitchFamily="18" charset="0"/>
              </a:rPr>
              <a:t>Лучший инновационный опыт</a:t>
            </a:r>
            <a:r>
              <a:rPr lang="ru-RU" sz="2800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», </a:t>
            </a:r>
            <a:r>
              <a:rPr lang="ru-RU" sz="2800" b="1" i="1" dirty="0">
                <a:solidFill>
                  <a:srgbClr val="002060"/>
                </a:solidFill>
                <a:latin typeface="Constantia" panose="02030602050306030303" pitchFamily="18" charset="0"/>
              </a:rPr>
              <a:t>воспитателя МАДОУ </a:t>
            </a:r>
            <a:r>
              <a:rPr lang="ru-RU" sz="2800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«ЦРР – детский </a:t>
            </a:r>
            <a:r>
              <a:rPr lang="ru-RU" sz="2800" b="1" i="1" dirty="0">
                <a:solidFill>
                  <a:srgbClr val="002060"/>
                </a:solidFill>
                <a:latin typeface="Constantia" panose="02030602050306030303" pitchFamily="18" charset="0"/>
              </a:rPr>
              <a:t>сад № 397» г. Перми </a:t>
            </a:r>
            <a:r>
              <a:rPr lang="ru-RU" sz="3200" b="1" i="1" dirty="0">
                <a:solidFill>
                  <a:srgbClr val="002060"/>
                </a:solidFill>
                <a:latin typeface="Constantia" panose="02030602050306030303" pitchFamily="18" charset="0"/>
              </a:rPr>
              <a:t>Агафоновой Татьяны </a:t>
            </a:r>
            <a:r>
              <a:rPr lang="ru-RU" sz="3200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Михайловны</a:t>
            </a:r>
            <a:endParaRPr lang="ru-RU" sz="2800" b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6" r="13596"/>
          <a:stretch/>
        </p:blipFill>
        <p:spPr bwMode="auto">
          <a:xfrm>
            <a:off x="4139952" y="2976685"/>
            <a:ext cx="4392488" cy="3476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18865"/>
            <a:ext cx="2880320" cy="3840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513104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Pictures\0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926" b="5903"/>
          <a:stretch>
            <a:fillRect/>
          </a:stretch>
        </p:blipFill>
        <p:spPr bwMode="auto">
          <a:xfrm rot="10800000">
            <a:off x="2000232" y="-24"/>
            <a:ext cx="7143768" cy="6832786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 rot="16940469">
            <a:off x="1907121" y="1309378"/>
            <a:ext cx="946902" cy="5715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764704"/>
            <a:ext cx="9144032" cy="1588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0" y="0"/>
            <a:ext cx="87868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002060"/>
              </a:solidFill>
              <a:latin typeface="Constantia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Constantia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-3429056" y="357166"/>
            <a:ext cx="87868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002060"/>
              </a:solidFill>
              <a:latin typeface="Constantia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Constantia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172539" y="116632"/>
            <a:ext cx="5318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Constantia" pitchFamily="18" charset="0"/>
              </a:rPr>
              <a:t>УСПЕХ, КОГДА ВСЕ ВМЕСТЕ! 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3074" name="Picture 2" descr="http://www.fiatdoblo.net.ua/images/content/contact-autoscout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797152"/>
            <a:ext cx="476250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fiatdoblo.net.ua/images/content/contact-autoscout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56" y="3356992"/>
            <a:ext cx="476250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fiatdoblo.net.ua/images/content/contact-autoscout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929" y="4581128"/>
            <a:ext cx="476250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fiatdoblo.net.ua/images/content/contact-autoscout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692" y="997018"/>
            <a:ext cx="476250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fiatdoblo.net.ua/images/content/contact-autoscout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844824"/>
            <a:ext cx="476250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4716016" y="2924944"/>
            <a:ext cx="20030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Constantia" pitchFamily="18" charset="0"/>
              </a:rPr>
              <a:t>Изучаем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292080" y="3356992"/>
            <a:ext cx="3375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Constantia" pitchFamily="18" charset="0"/>
              </a:rPr>
              <a:t>Разрабатываем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824310" y="4356393"/>
            <a:ext cx="2361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Constantia" pitchFamily="18" charset="0"/>
              </a:rPr>
              <a:t>Внедряем 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5122" name="Picture 2" descr="http://fifa-fans.3dn.ru/_nw/8/9885539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466" y="908720"/>
            <a:ext cx="2392607" cy="179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5479408" y="3852337"/>
            <a:ext cx="25685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Constantia" pitchFamily="18" charset="0"/>
              </a:rPr>
              <a:t>Планируем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3534998" y="-387424"/>
            <a:ext cx="35397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i="1" dirty="0">
                <a:solidFill>
                  <a:srgbClr val="002060"/>
                </a:solidFill>
                <a:latin typeface="Constantia" panose="02030602050306030303" pitchFamily="18" charset="0"/>
              </a:rPr>
              <a:t>Система подготовки </a:t>
            </a:r>
            <a:endParaRPr lang="ru-RU" sz="1400" b="1" i="1" dirty="0" smtClean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lvl="0" algn="ctr"/>
            <a:r>
              <a:rPr lang="ru-RU" sz="1400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педагогических кадров  </a:t>
            </a:r>
            <a:r>
              <a:rPr lang="ru-RU" sz="1400" b="1" i="1" dirty="0">
                <a:solidFill>
                  <a:srgbClr val="002060"/>
                </a:solidFill>
                <a:latin typeface="Constantia" panose="02030602050306030303" pitchFamily="18" charset="0"/>
              </a:rPr>
              <a:t>и повышения </a:t>
            </a:r>
            <a:endParaRPr lang="ru-RU" sz="1400" b="1" i="1" dirty="0" smtClean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lvl="0" algn="ctr"/>
            <a:r>
              <a:rPr lang="ru-RU" sz="1400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их </a:t>
            </a:r>
            <a:r>
              <a:rPr lang="ru-RU" sz="1400" b="1" i="1" dirty="0">
                <a:solidFill>
                  <a:srgbClr val="002060"/>
                </a:solidFill>
                <a:latin typeface="Constantia" panose="02030602050306030303" pitchFamily="18" charset="0"/>
              </a:rPr>
              <a:t>компетентности </a:t>
            </a:r>
            <a:r>
              <a:rPr lang="ru-RU" sz="1400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по </a:t>
            </a:r>
            <a:r>
              <a:rPr lang="ru-RU" sz="1400" b="1" i="1" dirty="0">
                <a:solidFill>
                  <a:srgbClr val="002060"/>
                </a:solidFill>
                <a:latin typeface="Constantia" panose="02030602050306030303" pitchFamily="18" charset="0"/>
              </a:rPr>
              <a:t>направлению </a:t>
            </a:r>
            <a:endParaRPr lang="ru-RU" sz="1400" b="1" i="1" dirty="0" smtClean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lvl="0" algn="ctr"/>
            <a:r>
              <a:rPr lang="ru-RU" sz="1400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развития </a:t>
            </a:r>
            <a:r>
              <a:rPr lang="ru-RU" sz="1400" b="1" i="1" dirty="0">
                <a:solidFill>
                  <a:srgbClr val="002060"/>
                </a:solidFill>
                <a:latin typeface="Constantia" panose="02030602050306030303" pitchFamily="18" charset="0"/>
              </a:rPr>
              <a:t>детей дошкольного возраста </a:t>
            </a:r>
            <a:endParaRPr lang="ru-RU" sz="1400" b="1" i="1" dirty="0" smtClean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lvl="0" algn="ctr"/>
            <a:r>
              <a:rPr lang="ru-RU" sz="1400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на </a:t>
            </a:r>
            <a:r>
              <a:rPr lang="ru-RU" sz="1400" b="1" i="1" dirty="0">
                <a:solidFill>
                  <a:srgbClr val="002060"/>
                </a:solidFill>
                <a:latin typeface="Constantia" panose="02030602050306030303" pitchFamily="18" charset="0"/>
              </a:rPr>
              <a:t>основе технического </a:t>
            </a:r>
            <a:r>
              <a:rPr lang="ru-RU" sz="1400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конструирования</a:t>
            </a:r>
            <a:endParaRPr lang="ru-RU" sz="1400" b="1" i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2205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Pictures\0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926" b="5903"/>
          <a:stretch>
            <a:fillRect/>
          </a:stretch>
        </p:blipFill>
        <p:spPr bwMode="auto">
          <a:xfrm rot="10800000">
            <a:off x="2000232" y="-24"/>
            <a:ext cx="7143768" cy="6832786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 rot="16940469">
            <a:off x="1907121" y="1309378"/>
            <a:ext cx="946902" cy="5715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764704"/>
            <a:ext cx="9144032" cy="1588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0" y="109081"/>
            <a:ext cx="87868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002060"/>
              </a:solidFill>
              <a:latin typeface="Constantia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Constantia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-3429056" y="357166"/>
            <a:ext cx="87868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002060"/>
              </a:solidFill>
              <a:latin typeface="Constantia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Constantia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116632"/>
            <a:ext cx="745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Constantia" pitchFamily="18" charset="0"/>
              </a:rPr>
              <a:t>БИНАРНЫЙ ОБРАЗОВАТЕЛЬНЫЙ КЕЙС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23117" y="764704"/>
            <a:ext cx="649786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Constantia" pitchFamily="18" charset="0"/>
              </a:rPr>
              <a:t>Быстрое погружение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Constantia" pitchFamily="18" charset="0"/>
              </a:rPr>
              <a:t>вновь пришедших в ДОУ педагогов </a:t>
            </a:r>
          </a:p>
          <a:p>
            <a:pPr algn="ctr">
              <a:spcBef>
                <a:spcPct val="0"/>
              </a:spcBef>
              <a:defRPr/>
            </a:pPr>
            <a:endParaRPr lang="ru-RU" sz="2800" i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https://bobr.by/data/education/education2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4" y="2118716"/>
            <a:ext cx="2315512" cy="152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5496" y="3767861"/>
            <a:ext cx="27546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Constantia" pitchFamily="18" charset="0"/>
              </a:rPr>
              <a:t>Дистанционное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Constantia" pitchFamily="18" charset="0"/>
              </a:rPr>
              <a:t>обучение</a:t>
            </a:r>
            <a:endParaRPr lang="ru-RU" sz="2400" i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99792" y="4149080"/>
            <a:ext cx="30365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Constantia" pitchFamily="18" charset="0"/>
              </a:rPr>
              <a:t>Стажировка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Constantia" pitchFamily="18" charset="0"/>
              </a:rPr>
              <a:t> на рабочем месте</a:t>
            </a:r>
            <a:endParaRPr lang="ru-RU" sz="2400" i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83646" y="4542219"/>
            <a:ext cx="17190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Constantia" pitchFamily="18" charset="0"/>
              </a:rPr>
              <a:t>Проверка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Constantia" pitchFamily="18" charset="0"/>
              </a:rPr>
              <a:t>знаний</a:t>
            </a:r>
            <a:endParaRPr lang="ru-RU" sz="2400" i="1" dirty="0">
              <a:solidFill>
                <a:srgbClr val="002060"/>
              </a:solidFill>
            </a:endParaRPr>
          </a:p>
        </p:txBody>
      </p:sp>
      <p:pic>
        <p:nvPicPr>
          <p:cNvPr id="19" name="Picture 2" descr="https://bobr.by/data/education/education2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583" y="2622772"/>
            <a:ext cx="2315512" cy="152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bobr.by/data/education/education29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940" y="3032053"/>
            <a:ext cx="2315512" cy="152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sp-group.nethouse.ru/static/img/0000/0003/9484/39484183.mii574f2zb.W665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193553" y="4714884"/>
            <a:ext cx="1935717" cy="2143116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1391605" y="5000636"/>
            <a:ext cx="1180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Constantia" pitchFamily="18" charset="0"/>
              </a:rPr>
              <a:t>ЗНАЮ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428728" y="5572140"/>
            <a:ext cx="1210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Constantia" pitchFamily="18" charset="0"/>
              </a:rPr>
              <a:t>УМЕЮ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408749" y="6215082"/>
            <a:ext cx="1377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Constantia" pitchFamily="18" charset="0"/>
              </a:rPr>
              <a:t>ДЕЛАЮ</a:t>
            </a:r>
          </a:p>
        </p:txBody>
      </p:sp>
    </p:spTree>
    <p:extLst>
      <p:ext uri="{BB962C8B-B14F-4D97-AF65-F5344CB8AC3E}">
        <p14:creationId xmlns:p14="http://schemas.microsoft.com/office/powerpoint/2010/main" val="419807733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25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Pictures\06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926" r="26667" b="5903"/>
          <a:stretch/>
        </p:blipFill>
        <p:spPr bwMode="auto">
          <a:xfrm rot="10800000">
            <a:off x="4572000" y="-24"/>
            <a:ext cx="4572000" cy="6832786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 rot="16940469">
            <a:off x="1907121" y="1309378"/>
            <a:ext cx="946902" cy="5715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764704"/>
            <a:ext cx="9144032" cy="1588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0" y="0"/>
            <a:ext cx="87868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002060"/>
              </a:solidFill>
              <a:latin typeface="Constantia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Constantia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-3429056" y="357166"/>
            <a:ext cx="87868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002060"/>
              </a:solidFill>
              <a:latin typeface="Constantia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Constantia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181344" y="169476"/>
            <a:ext cx="6550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Constantia" pitchFamily="18" charset="0"/>
              </a:rPr>
              <a:t>КОРПОРАТИВНЫЙ УНИВЕРСИТЕТ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57225" y="836712"/>
            <a:ext cx="7060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Constantia" pitchFamily="18" charset="0"/>
              </a:rPr>
              <a:t>Полное погружение </a:t>
            </a:r>
            <a:r>
              <a:rPr lang="ru-RU" sz="2800" b="1" i="1" dirty="0" smtClean="0">
                <a:solidFill>
                  <a:srgbClr val="002060"/>
                </a:solidFill>
                <a:latin typeface="Constantia" pitchFamily="18" charset="0"/>
              </a:rPr>
              <a:t>всего коллектива </a:t>
            </a: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5536" y="4509120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solidFill>
                  <a:srgbClr val="002060"/>
                </a:solidFill>
                <a:latin typeface="Constantia" pitchFamily="18" charset="0"/>
              </a:rPr>
              <a:t>Новинки (конструкторы, программы) сначала детально изучаем и </a:t>
            </a:r>
            <a:r>
              <a:rPr lang="ru-RU" sz="2400" b="1" dirty="0" smtClean="0">
                <a:solidFill>
                  <a:srgbClr val="002060"/>
                </a:solidFill>
                <a:latin typeface="Constantia" pitchFamily="18" charset="0"/>
              </a:rPr>
              <a:t>только потом используем в работе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7544" y="6207695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solidFill>
                  <a:srgbClr val="002060"/>
                </a:solidFill>
                <a:latin typeface="Constantia" pitchFamily="18" charset="0"/>
              </a:rPr>
              <a:t>Сходили  на КПК – расскажите  всей команде!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3605657" cy="27042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243" y="1781902"/>
            <a:ext cx="4544716" cy="27270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95536" y="5487615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solidFill>
                  <a:srgbClr val="002060"/>
                </a:solidFill>
                <a:latin typeface="Constantia" pitchFamily="18" charset="0"/>
              </a:rPr>
              <a:t>Приглашаем специалистов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Pictures\0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926" b="5903"/>
          <a:stretch>
            <a:fillRect/>
          </a:stretch>
        </p:blipFill>
        <p:spPr bwMode="auto">
          <a:xfrm rot="10800000">
            <a:off x="2000232" y="-24"/>
            <a:ext cx="7143768" cy="6832786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 rot="16940469">
            <a:off x="1907121" y="1309378"/>
            <a:ext cx="946902" cy="5715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764704"/>
            <a:ext cx="9144032" cy="1588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0" y="0"/>
            <a:ext cx="87868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002060"/>
              </a:solidFill>
              <a:latin typeface="Constantia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Constantia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-3429056" y="357166"/>
            <a:ext cx="87868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002060"/>
              </a:solidFill>
              <a:latin typeface="Constantia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Constantia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366389" y="116632"/>
            <a:ext cx="3670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Constantia" pitchFamily="18" charset="0"/>
              </a:rPr>
              <a:t>ПРОФИ ПЕДАГОГИ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4089" y="764704"/>
            <a:ext cx="73358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Constantia" pitchFamily="18" charset="0"/>
              </a:rPr>
              <a:t>Здесь и сейчас каждый педагог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Constantia" pitchFamily="18" charset="0"/>
              </a:rPr>
              <a:t>может проверить себя, проявить </a:t>
            </a:r>
            <a:r>
              <a:rPr lang="ru-RU" sz="2800" b="1" i="1" dirty="0" smtClean="0">
                <a:solidFill>
                  <a:srgbClr val="002060"/>
                </a:solidFill>
                <a:latin typeface="Constantia" pitchFamily="18" charset="0"/>
              </a:rPr>
              <a:t>себя!</a:t>
            </a: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6057" y="4551511"/>
            <a:ext cx="3539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0" indent="-457200" algn="ctr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onstantia" pitchFamily="18" charset="0"/>
              </a:rPr>
              <a:t>Скоростная сборка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7544" y="5055567"/>
            <a:ext cx="4879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0" indent="-457200" algn="ctr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onstantia" pitchFamily="18" charset="0"/>
              </a:rPr>
              <a:t>Решите техническую задачу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7544" y="5550331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onstantia" pitchFamily="18" charset="0"/>
              </a:rPr>
              <a:t>Сложите </a:t>
            </a:r>
            <a:r>
              <a:rPr lang="ru-RU" sz="2400" b="1" dirty="0" smtClean="0">
                <a:solidFill>
                  <a:srgbClr val="002060"/>
                </a:solidFill>
                <a:latin typeface="Constantia" pitchFamily="18" charset="0"/>
              </a:rPr>
              <a:t>из </a:t>
            </a:r>
            <a:r>
              <a:rPr lang="ru-RU" sz="2400" b="1" dirty="0" smtClean="0">
                <a:solidFill>
                  <a:srgbClr val="002060"/>
                </a:solidFill>
                <a:latin typeface="Constantia" pitchFamily="18" charset="0"/>
              </a:rPr>
              <a:t>предложенного материала, </a:t>
            </a:r>
          </a:p>
          <a:p>
            <a:pPr lvl="0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onstantia" pitchFamily="18" charset="0"/>
              </a:rPr>
              <a:t>                                                      как можно больше моделей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1103" y="6218148"/>
            <a:ext cx="3443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0" indent="-457200" algn="ctr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onstantia" pitchFamily="18" charset="0"/>
              </a:rPr>
              <a:t>И многое другое….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0" t="4327" r="23778" b="24845"/>
          <a:stretch/>
        </p:blipFill>
        <p:spPr bwMode="auto">
          <a:xfrm>
            <a:off x="453202" y="1718811"/>
            <a:ext cx="3600400" cy="28380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7" r="11304"/>
          <a:stretch/>
        </p:blipFill>
        <p:spPr bwMode="auto">
          <a:xfrm>
            <a:off x="4572016" y="1911317"/>
            <a:ext cx="4123245" cy="3068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852934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Pictures\0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926" b="5903"/>
          <a:stretch>
            <a:fillRect/>
          </a:stretch>
        </p:blipFill>
        <p:spPr bwMode="auto">
          <a:xfrm rot="10800000">
            <a:off x="2000232" y="-24"/>
            <a:ext cx="7143768" cy="6832786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 rot="16940469">
            <a:off x="1907121" y="1309378"/>
            <a:ext cx="946902" cy="5715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2" descr="http://static.chance.ru/sites/default/files/styles/big_photo_gallery/public/images/DQFM4ODw9eI.jpg?itok=7PLFgxa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8139"/>
          <a:stretch>
            <a:fillRect/>
          </a:stretch>
        </p:blipFill>
        <p:spPr bwMode="auto">
          <a:xfrm>
            <a:off x="4572016" y="3715272"/>
            <a:ext cx="4561564" cy="314272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-360040" y="73948"/>
            <a:ext cx="9684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>
                <a:solidFill>
                  <a:srgbClr val="002060"/>
                </a:solidFill>
                <a:latin typeface="Constantia" panose="02030602050306030303" pitchFamily="18" charset="0"/>
              </a:rPr>
              <a:t>Алгоритм подготовки педагога к участию </a:t>
            </a:r>
            <a:endParaRPr lang="ru-RU" sz="2400" b="1" i="1" dirty="0" smtClean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lvl="0" algn="ctr"/>
            <a:r>
              <a:rPr lang="ru-RU" sz="2400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в </a:t>
            </a:r>
            <a:r>
              <a:rPr lang="ru-RU" sz="2400" b="1" i="1" dirty="0">
                <a:solidFill>
                  <a:srgbClr val="002060"/>
                </a:solidFill>
                <a:latin typeface="Constantia" panose="02030602050306030303" pitchFamily="18" charset="0"/>
              </a:rPr>
              <a:t>номинации «Опыт работы» Всероссийского робототехнического форума </a:t>
            </a:r>
            <a:r>
              <a:rPr lang="ru-RU" sz="2400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«</a:t>
            </a:r>
            <a:r>
              <a:rPr lang="ru-RU" sz="2400" b="1" i="1" dirty="0" err="1" smtClean="0">
                <a:solidFill>
                  <a:srgbClr val="002060"/>
                </a:solidFill>
                <a:latin typeface="Constantia" panose="02030602050306030303" pitchFamily="18" charset="0"/>
              </a:rPr>
              <a:t>ИКаРёнок</a:t>
            </a:r>
            <a:r>
              <a:rPr lang="ru-RU" sz="2400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»</a:t>
            </a:r>
            <a:endParaRPr lang="ru-RU" sz="2400" b="1" i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pic>
        <p:nvPicPr>
          <p:cNvPr id="11" name="Picture 2" descr="http://coopsyk5.bget.ru/wp-content/uploads/2016/01/help-desk-service-desk-software-services-catalog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8110" y="853683"/>
            <a:ext cx="1235494" cy="123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79934" y="1556792"/>
            <a:ext cx="8728942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ru-RU" sz="2800" b="1" i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Оформить </a:t>
            </a:r>
            <a:r>
              <a:rPr lang="ru-RU" sz="2800" b="1" i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проект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endParaRPr lang="ru-RU" sz="1000" b="1" i="1" dirty="0" smtClean="0">
              <a:solidFill>
                <a:srgbClr val="C00000"/>
              </a:solidFill>
              <a:latin typeface="Constantia" panose="02030602050306030303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endParaRPr lang="ru-RU" sz="1600" b="1" i="1" dirty="0" smtClean="0">
              <a:solidFill>
                <a:srgbClr val="39471D"/>
              </a:solidFill>
              <a:latin typeface="Constantia" panose="020306020503060303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b="1" i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Сформулировать тему </a:t>
            </a:r>
            <a:r>
              <a:rPr lang="ru-RU" sz="2800" b="1" i="1" dirty="0" smtClean="0">
                <a:solidFill>
                  <a:srgbClr val="39471D"/>
                </a:solidFill>
                <a:latin typeface="Constantia" panose="02030602050306030303" pitchFamily="18" charset="0"/>
              </a:rPr>
              <a:t>– </a:t>
            </a:r>
            <a:r>
              <a:rPr lang="ru-RU" sz="2800" b="1" i="1" dirty="0" smtClean="0">
                <a:solidFill>
                  <a:srgbClr val="39471D"/>
                </a:solidFill>
                <a:latin typeface="Constantia" panose="02030602050306030303" pitchFamily="18" charset="0"/>
              </a:rPr>
              <a:t>четко</a:t>
            </a:r>
            <a:r>
              <a:rPr lang="ru-RU" sz="2800" b="1" i="1" dirty="0" smtClean="0">
                <a:solidFill>
                  <a:srgbClr val="39471D"/>
                </a:solidFill>
                <a:latin typeface="Constantia" panose="02030602050306030303" pitchFamily="18" charset="0"/>
              </a:rPr>
              <a:t>, лаконично, понятно</a:t>
            </a:r>
            <a:r>
              <a:rPr lang="ru-RU" sz="2800" b="1" i="1" dirty="0" smtClean="0">
                <a:solidFill>
                  <a:srgbClr val="39471D"/>
                </a:solidFill>
                <a:latin typeface="Constantia" panose="02030602050306030303" pitchFamily="18" charset="0"/>
              </a:rPr>
              <a:t>!</a:t>
            </a:r>
            <a:r>
              <a:rPr lang="ru-RU" sz="2800" b="1" i="1" dirty="0">
                <a:solidFill>
                  <a:srgbClr val="C00000"/>
                </a:solidFill>
                <a:latin typeface="Constantia" panose="02030602050306030303" pitchFamily="18" charset="0"/>
              </a:rPr>
              <a:t> </a:t>
            </a:r>
            <a:endParaRPr lang="ru-RU" sz="2800" b="1" i="1" dirty="0" smtClean="0">
              <a:solidFill>
                <a:srgbClr val="C00000"/>
              </a:solidFill>
              <a:latin typeface="Constantia" panose="020306020503060303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ru-RU" sz="1600" b="1" i="1" dirty="0" smtClean="0">
              <a:solidFill>
                <a:srgbClr val="C00000"/>
              </a:solidFill>
              <a:latin typeface="Constantia" panose="020306020503060303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b="1" i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Текст выступления </a:t>
            </a:r>
            <a:r>
              <a:rPr lang="ru-RU" sz="2800" b="1" i="1" dirty="0" smtClean="0">
                <a:solidFill>
                  <a:srgbClr val="39471D"/>
                </a:solidFill>
                <a:latin typeface="Constantia" panose="02030602050306030303" pitchFamily="18" charset="0"/>
              </a:rPr>
              <a:t>– основная идея, суть проекта, основные результаты. результаты бьются с задачами !!!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ru-RU" sz="1600" b="1" i="1" dirty="0" smtClean="0">
              <a:solidFill>
                <a:srgbClr val="39471D"/>
              </a:solidFill>
              <a:latin typeface="Constantia" panose="020306020503060303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b="1" i="1" dirty="0">
                <a:solidFill>
                  <a:srgbClr val="C00000"/>
                </a:solidFill>
                <a:latin typeface="Constantia" panose="02030602050306030303" pitchFamily="18" charset="0"/>
              </a:rPr>
              <a:t>Оформление слайдов </a:t>
            </a:r>
            <a:r>
              <a:rPr lang="ru-RU" sz="2800" b="1" i="1" dirty="0">
                <a:solidFill>
                  <a:srgbClr val="39471D"/>
                </a:solidFill>
                <a:latin typeface="Constantia" panose="02030602050306030303" pitchFamily="18" charset="0"/>
              </a:rPr>
              <a:t>– не перезагрузить – меньше текста, фотографии, светлый фон, анимация!!!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ru-RU" sz="2800" b="1" i="1" dirty="0" smtClean="0">
              <a:solidFill>
                <a:srgbClr val="39471D"/>
              </a:solidFill>
              <a:latin typeface="Constantia" panose="02030602050306030303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endParaRPr lang="ru-RU" sz="2800" b="1" i="1" dirty="0" smtClean="0">
              <a:solidFill>
                <a:srgbClr val="39471D"/>
              </a:solidFill>
              <a:latin typeface="Constantia" panose="02030602050306030303" pitchFamily="18" charset="0"/>
            </a:endParaRPr>
          </a:p>
          <a:p>
            <a:pPr lvl="0" algn="just"/>
            <a:endParaRPr lang="ru-RU" sz="1000" b="1" i="1" dirty="0" smtClean="0">
              <a:solidFill>
                <a:srgbClr val="39471D"/>
              </a:solidFill>
              <a:latin typeface="Constantia" panose="02030602050306030303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1412776"/>
            <a:ext cx="9144032" cy="1588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863944" y="3570331"/>
            <a:ext cx="481251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Ø"/>
            </a:pPr>
            <a:endParaRPr lang="ru-RU" sz="1000" b="1" i="1" dirty="0" smtClean="0">
              <a:solidFill>
                <a:srgbClr val="39471D"/>
              </a:solidFill>
              <a:latin typeface="Constantia" panose="02030602050306030303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endParaRPr lang="ru-RU" sz="2800" b="1" i="1" dirty="0" smtClean="0">
              <a:solidFill>
                <a:srgbClr val="39471D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36434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Pictures\0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926" b="5903"/>
          <a:stretch>
            <a:fillRect/>
          </a:stretch>
        </p:blipFill>
        <p:spPr bwMode="auto">
          <a:xfrm rot="10800000">
            <a:off x="2000232" y="-24"/>
            <a:ext cx="7143768" cy="6832786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 rot="16940469">
            <a:off x="1907121" y="1309378"/>
            <a:ext cx="946902" cy="5715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Picture 2" descr="http://coopsyk5.bget.ru/wp-content/uploads/2016/01/help-desk-service-desk-software-services-catalog-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2696" y="2646440"/>
            <a:ext cx="1539857" cy="153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79934" y="332656"/>
            <a:ext cx="8728942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endParaRPr lang="ru-RU" sz="1400" b="1" i="1" dirty="0">
              <a:solidFill>
                <a:srgbClr val="39471D"/>
              </a:solidFill>
              <a:latin typeface="Constantia" panose="02030602050306030303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ru-RU" sz="2800" b="1" i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Присвоить </a:t>
            </a:r>
            <a:r>
              <a:rPr lang="ru-RU" sz="2800" b="1" i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текст </a:t>
            </a:r>
            <a:r>
              <a:rPr lang="ru-RU" sz="2800" b="1" i="1" dirty="0" smtClean="0">
                <a:solidFill>
                  <a:srgbClr val="39471D"/>
                </a:solidFill>
                <a:latin typeface="Constantia" panose="02030602050306030303" pitchFamily="18" charset="0"/>
              </a:rPr>
              <a:t>– </a:t>
            </a:r>
            <a:r>
              <a:rPr lang="ru-RU" sz="2800" b="1" dirty="0" smtClean="0">
                <a:solidFill>
                  <a:srgbClr val="39471D"/>
                </a:solidFill>
                <a:latin typeface="Constantia" panose="02030602050306030303" pitchFamily="18" charset="0"/>
              </a:rPr>
              <a:t>«Как сказка», эмоционально, глаза в глаза, интонация</a:t>
            </a:r>
            <a:r>
              <a:rPr lang="ru-RU" sz="2800" b="1" dirty="0" smtClean="0">
                <a:solidFill>
                  <a:srgbClr val="39471D"/>
                </a:solidFill>
                <a:latin typeface="Constantia" panose="02030602050306030303" pitchFamily="18" charset="0"/>
              </a:rPr>
              <a:t>!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endParaRPr lang="ru-RU" sz="1400" b="1" dirty="0" smtClean="0">
              <a:solidFill>
                <a:srgbClr val="39471D"/>
              </a:solidFill>
              <a:latin typeface="Constantia" panose="02030602050306030303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endParaRPr lang="ru-RU" sz="1000" b="1" i="1" dirty="0" smtClean="0">
              <a:solidFill>
                <a:srgbClr val="39471D"/>
              </a:solidFill>
              <a:latin typeface="Constantia" panose="020306020503060303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b="1" i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Выучить текст, </a:t>
            </a:r>
            <a:r>
              <a:rPr lang="ru-RU" sz="2800" b="1" i="1" dirty="0" smtClean="0">
                <a:solidFill>
                  <a:srgbClr val="39471D"/>
                </a:solidFill>
                <a:latin typeface="Constantia" panose="02030602050306030303" pitchFamily="18" charset="0"/>
              </a:rPr>
              <a:t>чтоб глаза и руки  помогали</a:t>
            </a:r>
            <a:r>
              <a:rPr lang="ru-RU" sz="2800" b="1" i="1" dirty="0" smtClean="0">
                <a:solidFill>
                  <a:srgbClr val="39471D"/>
                </a:solidFill>
                <a:latin typeface="Constantia" panose="02030602050306030303" pitchFamily="18" charset="0"/>
              </a:rPr>
              <a:t>!</a:t>
            </a:r>
            <a:r>
              <a:rPr lang="ru-RU" sz="2800" b="1" i="1" dirty="0">
                <a:solidFill>
                  <a:srgbClr val="C00000"/>
                </a:solidFill>
                <a:latin typeface="Constantia" panose="02030602050306030303" pitchFamily="18" charset="0"/>
              </a:rPr>
              <a:t> </a:t>
            </a:r>
            <a:endParaRPr lang="ru-RU" sz="2800" b="1" i="1" dirty="0" smtClean="0">
              <a:solidFill>
                <a:srgbClr val="C00000"/>
              </a:solidFill>
              <a:latin typeface="Constantia" panose="020306020503060303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ru-RU" sz="2800" b="1" i="1" dirty="0">
              <a:solidFill>
                <a:srgbClr val="C00000"/>
              </a:solidFill>
              <a:latin typeface="Constantia" panose="020306020503060303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b="1" i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Время </a:t>
            </a:r>
            <a:r>
              <a:rPr lang="ru-RU" sz="2800" b="1" i="1" dirty="0">
                <a:solidFill>
                  <a:srgbClr val="C00000"/>
                </a:solidFill>
                <a:latin typeface="Constantia" panose="02030602050306030303" pitchFamily="18" charset="0"/>
              </a:rPr>
              <a:t>выступления</a:t>
            </a:r>
            <a:r>
              <a:rPr lang="ru-RU" sz="2800" b="1" i="1" dirty="0">
                <a:solidFill>
                  <a:srgbClr val="39471D"/>
                </a:solidFill>
                <a:latin typeface="Constantia" panose="02030602050306030303" pitchFamily="18" charset="0"/>
              </a:rPr>
              <a:t> – четко в соответствии с требованиями!</a:t>
            </a:r>
          </a:p>
          <a:p>
            <a:pPr lvl="0" algn="just"/>
            <a:endParaRPr lang="ru-RU" sz="3200" b="1" i="1" dirty="0">
              <a:solidFill>
                <a:srgbClr val="C00000"/>
              </a:solidFill>
              <a:latin typeface="Constantia" panose="020306020503060303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b="1" i="1" dirty="0">
                <a:solidFill>
                  <a:srgbClr val="C00000"/>
                </a:solidFill>
                <a:latin typeface="Constantia" panose="02030602050306030303" pitchFamily="18" charset="0"/>
              </a:rPr>
              <a:t>Листы-подсказки – </a:t>
            </a:r>
            <a:r>
              <a:rPr lang="ru-RU" sz="2800" b="1" i="1" dirty="0">
                <a:solidFill>
                  <a:srgbClr val="39471D"/>
                </a:solidFill>
                <a:latin typeface="Constantia" panose="02030602050306030303" pitchFamily="18" charset="0"/>
              </a:rPr>
              <a:t>А6, с эмблемой проекта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ru-RU" sz="2800" b="1" i="1" dirty="0">
              <a:solidFill>
                <a:srgbClr val="39471D"/>
              </a:solidFill>
              <a:latin typeface="Constantia" panose="02030602050306030303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ru-RU" sz="2800" b="1" i="1" dirty="0">
                <a:solidFill>
                  <a:srgbClr val="C00000"/>
                </a:solidFill>
                <a:latin typeface="Constantia" panose="02030602050306030303" pitchFamily="18" charset="0"/>
              </a:rPr>
              <a:t>Рассказать как минимум 5 человекам</a:t>
            </a:r>
            <a:r>
              <a:rPr lang="ru-RU" sz="2800" b="1" i="1" dirty="0">
                <a:solidFill>
                  <a:srgbClr val="39471D"/>
                </a:solidFill>
                <a:latin typeface="Constantia" panose="02030602050306030303" pitchFamily="18" charset="0"/>
              </a:rPr>
              <a:t>, и не только педагогам!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endParaRPr lang="ru-RU" sz="2800" b="1" i="1" dirty="0" smtClean="0">
              <a:solidFill>
                <a:srgbClr val="39471D"/>
              </a:solidFill>
              <a:latin typeface="Constantia" panose="02030602050306030303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endParaRPr lang="ru-RU" sz="1400" b="1" i="1" dirty="0" smtClean="0">
              <a:solidFill>
                <a:srgbClr val="39471D"/>
              </a:solidFill>
              <a:latin typeface="Constantia" panose="02030602050306030303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endParaRPr lang="ru-RU" sz="1000" b="1" i="1" dirty="0" smtClean="0">
              <a:solidFill>
                <a:srgbClr val="39471D"/>
              </a:solidFill>
              <a:latin typeface="Constantia" panose="02030602050306030303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endParaRPr lang="ru-RU" sz="1000" b="1" i="1" dirty="0">
              <a:solidFill>
                <a:srgbClr val="39471D"/>
              </a:solidFill>
              <a:latin typeface="Constantia" panose="02030602050306030303" pitchFamily="18" charset="0"/>
            </a:endParaRPr>
          </a:p>
        </p:txBody>
      </p:sp>
      <p:sp>
        <p:nvSpPr>
          <p:cNvPr id="2" name="AutoShape 2" descr="https://www.nsf.no/Content/1291095/Sp%C3%B8rsm%C3%A5lsteg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www.nsf.no/Content/1291095/Sp%C3%B8rsm%C3%A5lstegn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www.nsf.no/Content/1291095/Sp%C3%B8rsm%C3%A5lstegn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4" name="Picture 8" descr="http://lbolimp.ru/wp-content/uploads/2014/10/questionsGree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6440" y="474142"/>
            <a:ext cx="1489888" cy="163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powerpoint.su/_ld/1/154_reading_a_book_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9595" y="4869160"/>
            <a:ext cx="1526756" cy="10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Pictures\0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926" b="5903"/>
          <a:stretch>
            <a:fillRect/>
          </a:stretch>
        </p:blipFill>
        <p:spPr bwMode="auto">
          <a:xfrm rot="10800000">
            <a:off x="2000232" y="-24"/>
            <a:ext cx="7143768" cy="6832786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 rot="16940469">
            <a:off x="1907121" y="1309378"/>
            <a:ext cx="946902" cy="5715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9934" y="499313"/>
            <a:ext cx="872894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Ø"/>
            </a:pPr>
            <a:endParaRPr lang="ru-RU" sz="1000" b="1" i="1" dirty="0" smtClean="0">
              <a:solidFill>
                <a:srgbClr val="39471D"/>
              </a:solidFill>
              <a:latin typeface="Constantia" panose="02030602050306030303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endParaRPr lang="ru-RU" sz="1000" b="1" i="1" dirty="0">
              <a:solidFill>
                <a:srgbClr val="39471D"/>
              </a:solidFill>
              <a:latin typeface="Constantia" panose="02030602050306030303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ru-RU" sz="2800" b="1" i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Одежда для выступления </a:t>
            </a:r>
            <a:r>
              <a:rPr lang="ru-RU" sz="2800" b="1" i="1" dirty="0" smtClean="0">
                <a:solidFill>
                  <a:srgbClr val="39471D"/>
                </a:solidFill>
                <a:latin typeface="Constantia" panose="02030602050306030303" pitchFamily="18" charset="0"/>
              </a:rPr>
              <a:t>– деловая, «ничего лишнего</a:t>
            </a:r>
            <a:r>
              <a:rPr lang="ru-RU" sz="2800" b="1" i="1" dirty="0" smtClean="0">
                <a:solidFill>
                  <a:srgbClr val="39471D"/>
                </a:solidFill>
                <a:latin typeface="Constantia" panose="02030602050306030303" pitchFamily="18" charset="0"/>
              </a:rPr>
              <a:t>»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endParaRPr lang="ru-RU" sz="2800" b="1" i="1" dirty="0" smtClean="0">
              <a:solidFill>
                <a:srgbClr val="39471D"/>
              </a:solidFill>
              <a:latin typeface="Constantia" panose="02030602050306030303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endParaRPr lang="ru-RU" sz="1000" b="1" i="1" dirty="0" smtClean="0">
              <a:solidFill>
                <a:srgbClr val="39471D"/>
              </a:solidFill>
              <a:latin typeface="Constantia" panose="02030602050306030303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ru-RU" sz="2800" b="1" i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Перед выступлением </a:t>
            </a:r>
            <a:r>
              <a:rPr lang="ru-RU" sz="2800" b="1" i="1" dirty="0" smtClean="0">
                <a:solidFill>
                  <a:srgbClr val="39471D"/>
                </a:solidFill>
                <a:latin typeface="Constantia" panose="02030602050306030303" pitchFamily="18" charset="0"/>
              </a:rPr>
              <a:t>- «найти родственные души</a:t>
            </a:r>
            <a:r>
              <a:rPr lang="ru-RU" sz="2800" b="1" i="1" dirty="0" smtClean="0">
                <a:solidFill>
                  <a:srgbClr val="39471D"/>
                </a:solidFill>
                <a:latin typeface="Constantia" panose="02030602050306030303" pitchFamily="18" charset="0"/>
              </a:rPr>
              <a:t>»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endParaRPr lang="ru-RU" sz="2800" b="1" i="1" dirty="0" smtClean="0">
              <a:solidFill>
                <a:srgbClr val="39471D"/>
              </a:solidFill>
              <a:latin typeface="Constantia" panose="02030602050306030303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endParaRPr lang="ru-RU" sz="1000" b="1" i="1" dirty="0" smtClean="0">
              <a:solidFill>
                <a:srgbClr val="39471D"/>
              </a:solidFill>
              <a:latin typeface="Constantia" panose="02030602050306030303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ru-RU" sz="2800" b="1" i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Держать аудиторию</a:t>
            </a:r>
            <a:r>
              <a:rPr lang="ru-RU" sz="2800" b="1" i="1" dirty="0" smtClean="0">
                <a:solidFill>
                  <a:srgbClr val="39471D"/>
                </a:solidFill>
                <a:latin typeface="Constantia" panose="02030602050306030303" pitchFamily="18" charset="0"/>
              </a:rPr>
              <a:t> интонацией, обращениями!!!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endParaRPr lang="ru-RU" sz="2800" b="1" i="1" dirty="0" smtClean="0">
              <a:solidFill>
                <a:srgbClr val="39471D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2807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Pictures\06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925" r="26308" b="5903"/>
          <a:stretch/>
        </p:blipFill>
        <p:spPr bwMode="auto">
          <a:xfrm rot="10800000">
            <a:off x="4537308" y="-24"/>
            <a:ext cx="4606692" cy="683278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332656"/>
            <a:ext cx="8715592" cy="1354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</a:pPr>
            <a:endParaRPr lang="ru-RU" sz="3800" b="1" i="1" dirty="0" smtClean="0">
              <a:solidFill>
                <a:srgbClr val="C00000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</a:pPr>
            <a:r>
              <a:rPr lang="ru-RU" sz="3800" b="1" i="1" dirty="0" smtClean="0">
                <a:solidFill>
                  <a:srgbClr val="C0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кто на </a:t>
            </a:r>
            <a:r>
              <a:rPr lang="ru-RU" sz="4400" b="1" i="1" dirty="0" smtClean="0">
                <a:solidFill>
                  <a:srgbClr val="C0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100%</a:t>
            </a:r>
            <a:r>
              <a:rPr lang="ru-RU" sz="3800" b="1" i="1" dirty="0" smtClean="0">
                <a:solidFill>
                  <a:srgbClr val="C0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  уверен в своей победе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58636" y="332656"/>
            <a:ext cx="6713826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</a:pPr>
            <a:r>
              <a:rPr lang="ru-RU" sz="3800" b="1" i="1" dirty="0" smtClean="0">
                <a:solidFill>
                  <a:srgbClr val="C0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Побеждает только  тот, </a:t>
            </a:r>
          </a:p>
        </p:txBody>
      </p:sp>
      <p:pic>
        <p:nvPicPr>
          <p:cNvPr id="11" name="Picture 4" descr="C:\Users\1\Desktop\положения\DSCN692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60" t="10299" r="9513"/>
          <a:stretch/>
        </p:blipFill>
        <p:spPr bwMode="auto">
          <a:xfrm>
            <a:off x="-3564904" y="947059"/>
            <a:ext cx="3204864" cy="28265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Picture 2" descr="http://xn----8sbhby8arey.xn--p1ai/images/stories/sorevnovatelnaya/robofest/1768/DSC_0478.JPG"/>
          <p:cNvPicPr>
            <a:picLocks noChangeAspect="1" noChangeArrowheads="1"/>
          </p:cNvPicPr>
          <p:nvPr/>
        </p:nvPicPr>
        <p:blipFill>
          <a:blip r:embed="rId5" cstate="print"/>
          <a:srcRect l="14286"/>
          <a:stretch>
            <a:fillRect/>
          </a:stretch>
        </p:blipFill>
        <p:spPr bwMode="auto">
          <a:xfrm rot="579848">
            <a:off x="4502788" y="2938748"/>
            <a:ext cx="4188700" cy="32573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2" descr="http://xn----8sbhby8arey.xn--p1ai/images/stories/sorevnovatelnaya/robofest/1768/DSC_04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82433" flipH="1">
            <a:off x="522326" y="2047750"/>
            <a:ext cx="4120174" cy="2843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5406802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1667</TotalTime>
  <Words>338</Words>
  <Application>Microsoft Office PowerPoint</Application>
  <PresentationFormat>Экран (4:3)</PresentationFormat>
  <Paragraphs>96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пк</cp:lastModifiedBy>
  <cp:revision>117</cp:revision>
  <cp:lastPrinted>2016-09-09T05:33:26Z</cp:lastPrinted>
  <dcterms:created xsi:type="dcterms:W3CDTF">2016-09-04T17:50:50Z</dcterms:created>
  <dcterms:modified xsi:type="dcterms:W3CDTF">2017-09-07T19:01:27Z</dcterms:modified>
</cp:coreProperties>
</file>