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20" r:id="rId3"/>
    <p:sldMasterId id="2147483756" r:id="rId4"/>
    <p:sldMasterId id="2147483852" r:id="rId5"/>
    <p:sldMasterId id="2147483864" r:id="rId6"/>
  </p:sldMasterIdLst>
  <p:notesMasterIdLst>
    <p:notesMasterId r:id="rId27"/>
  </p:notesMasterIdLst>
  <p:handoutMasterIdLst>
    <p:handoutMasterId r:id="rId28"/>
  </p:handoutMasterIdLst>
  <p:sldIdLst>
    <p:sldId id="540" r:id="rId7"/>
    <p:sldId id="571" r:id="rId8"/>
    <p:sldId id="542" r:id="rId9"/>
    <p:sldId id="503" r:id="rId10"/>
    <p:sldId id="552" r:id="rId11"/>
    <p:sldId id="545" r:id="rId12"/>
    <p:sldId id="550" r:id="rId13"/>
    <p:sldId id="544" r:id="rId14"/>
    <p:sldId id="549" r:id="rId15"/>
    <p:sldId id="548" r:id="rId16"/>
    <p:sldId id="553" r:id="rId17"/>
    <p:sldId id="573" r:id="rId18"/>
    <p:sldId id="557" r:id="rId19"/>
    <p:sldId id="561" r:id="rId20"/>
    <p:sldId id="562" r:id="rId21"/>
    <p:sldId id="564" r:id="rId22"/>
    <p:sldId id="565" r:id="rId23"/>
    <p:sldId id="570" r:id="rId24"/>
    <p:sldId id="566" r:id="rId25"/>
    <p:sldId id="568" r:id="rId2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818AB"/>
    <a:srgbClr val="2C983E"/>
    <a:srgbClr val="30B90B"/>
    <a:srgbClr val="BE066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1119" autoAdjust="0"/>
  </p:normalViewPr>
  <p:slideViewPr>
    <p:cSldViewPr>
      <p:cViewPr varScale="1">
        <p:scale>
          <a:sx n="93" d="100"/>
          <a:sy n="93" d="100"/>
        </p:scale>
        <p:origin x="4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BFF13-0883-42B5-A8FA-4BDF9664BC9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B2A7B4-57E5-4986-B532-ACB82E4F834B}">
      <dgm:prSet phldrT="[Текст]" custT="1"/>
      <dgm:spPr/>
      <dgm:t>
        <a:bodyPr/>
        <a:lstStyle/>
        <a:p>
          <a:pPr algn="r">
            <a:lnSpc>
              <a:spcPct val="100000"/>
            </a:lnSpc>
          </a:pPr>
          <a:r>
            <a:rPr lang="ru-RU" sz="2000" b="1" dirty="0" smtClean="0">
              <a:solidFill>
                <a:srgbClr val="2C98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преемственности уровней образования</a:t>
          </a:r>
          <a:endParaRPr lang="ru-RU" sz="2000" b="1" dirty="0">
            <a:solidFill>
              <a:srgbClr val="2C983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9CB10-B940-487B-B622-8F71FD5FF125}" type="parTrans" cxnId="{A392D504-6388-47B4-9793-53394B0356B4}">
      <dgm:prSet/>
      <dgm:spPr/>
      <dgm:t>
        <a:bodyPr/>
        <a:lstStyle/>
        <a:p>
          <a:endParaRPr lang="ru-RU"/>
        </a:p>
      </dgm:t>
    </dgm:pt>
    <dgm:pt modelId="{501F5AF5-A2BF-41C9-9FDE-E875138E08E2}" type="sibTrans" cxnId="{A392D504-6388-47B4-9793-53394B0356B4}">
      <dgm:prSet/>
      <dgm:spPr/>
      <dgm:t>
        <a:bodyPr/>
        <a:lstStyle/>
        <a:p>
          <a:endParaRPr lang="ru-RU"/>
        </a:p>
      </dgm:t>
    </dgm:pt>
    <dgm:pt modelId="{E848574F-230B-453B-A5C1-EF2E8D6F8263}">
      <dgm:prSet phldrT="[Текст]" custT="1"/>
      <dgm:spPr/>
      <dgm:t>
        <a:bodyPr/>
        <a:lstStyle/>
        <a:p>
          <a:pPr algn="r">
            <a:lnSpc>
              <a:spcPct val="100000"/>
            </a:lnSpc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000" b="1" dirty="0" smtClean="0">
              <a:solidFill>
                <a:srgbClr val="2C98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творческого потенциала у детей</a:t>
          </a:r>
          <a:endParaRPr lang="ru-RU" sz="2000" b="1" dirty="0">
            <a:solidFill>
              <a:srgbClr val="2C983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FCC1C0-2A9B-48EA-A80B-3CD5DD4BEA66}" type="parTrans" cxnId="{7F969CE7-E46C-43E3-AE23-C1F900751751}">
      <dgm:prSet/>
      <dgm:spPr/>
      <dgm:t>
        <a:bodyPr/>
        <a:lstStyle/>
        <a:p>
          <a:endParaRPr lang="ru-RU"/>
        </a:p>
      </dgm:t>
    </dgm:pt>
    <dgm:pt modelId="{EA499AAD-778C-44B4-9759-D074104D69DA}" type="sibTrans" cxnId="{7F969CE7-E46C-43E3-AE23-C1F900751751}">
      <dgm:prSet/>
      <dgm:spPr/>
      <dgm:t>
        <a:bodyPr/>
        <a:lstStyle/>
        <a:p>
          <a:endParaRPr lang="ru-RU"/>
        </a:p>
      </dgm:t>
    </dgm:pt>
    <dgm:pt modelId="{92F6B04D-2ACE-40ED-9A91-ECD3083B42A4}">
      <dgm:prSet phldrT="[Текст]" custT="1"/>
      <dgm:spPr/>
      <dgm:t>
        <a:bodyPr/>
        <a:lstStyle/>
        <a:p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2C98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вариативности содержания образования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29C56-D20E-431C-94D8-9181BAA80B8E}" type="parTrans" cxnId="{C51B5410-D3E0-4783-829A-E00266CC0EFA}">
      <dgm:prSet/>
      <dgm:spPr/>
      <dgm:t>
        <a:bodyPr/>
        <a:lstStyle/>
        <a:p>
          <a:endParaRPr lang="ru-RU"/>
        </a:p>
      </dgm:t>
    </dgm:pt>
    <dgm:pt modelId="{F4610465-D82D-4ABA-A20F-7ED809364466}" type="sibTrans" cxnId="{C51B5410-D3E0-4783-829A-E00266CC0EFA}">
      <dgm:prSet/>
      <dgm:spPr/>
      <dgm:t>
        <a:bodyPr/>
        <a:lstStyle/>
        <a:p>
          <a:endParaRPr lang="ru-RU"/>
        </a:p>
      </dgm:t>
    </dgm:pt>
    <dgm:pt modelId="{4FD31C98-7552-4C7E-BFD6-4A8794252610}">
      <dgm:prSet phldrT="[Текст]" custT="1"/>
      <dgm:spPr/>
      <dgm:t>
        <a:bodyPr/>
        <a:lstStyle/>
        <a:p>
          <a:pPr algn="r">
            <a:lnSpc>
              <a:spcPct val="90000"/>
            </a:lnSpc>
          </a:pPr>
          <a:r>
            <a:rPr lang="ru-RU" sz="2000" b="1" dirty="0" smtClean="0">
              <a:solidFill>
                <a:srgbClr val="2C98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</a:p>
        <a:p>
          <a:pPr algn="r">
            <a:lnSpc>
              <a:spcPct val="100000"/>
            </a:lnSpc>
          </a:pPr>
          <a:r>
            <a:rPr lang="ru-RU" sz="2000" b="1" dirty="0" smtClean="0">
              <a:solidFill>
                <a:srgbClr val="2C98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 индивидуальных</a:t>
          </a:r>
        </a:p>
        <a:p>
          <a:pPr algn="r">
            <a:lnSpc>
              <a:spcPct val="100000"/>
            </a:lnSpc>
          </a:pPr>
          <a:r>
            <a:rPr lang="ru-RU" sz="2000" b="1" dirty="0" smtClean="0">
              <a:solidFill>
                <a:srgbClr val="2C98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склонностей каждого ребенка</a:t>
          </a:r>
        </a:p>
        <a:p>
          <a:pPr algn="r">
            <a:lnSpc>
              <a:spcPct val="90000"/>
            </a:lnSpc>
          </a:pP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1" dirty="0">
            <a:solidFill>
              <a:srgbClr val="2C983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619B05-F6B7-4C04-8E07-C4A883ED6E02}" type="parTrans" cxnId="{B5731013-5BE8-421E-9C7E-59B68A049F9B}">
      <dgm:prSet/>
      <dgm:spPr/>
      <dgm:t>
        <a:bodyPr/>
        <a:lstStyle/>
        <a:p>
          <a:endParaRPr lang="ru-RU"/>
        </a:p>
      </dgm:t>
    </dgm:pt>
    <dgm:pt modelId="{1EE38B62-E716-4114-9707-F9CC363AE57F}" type="sibTrans" cxnId="{B5731013-5BE8-421E-9C7E-59B68A049F9B}">
      <dgm:prSet/>
      <dgm:spPr/>
      <dgm:t>
        <a:bodyPr/>
        <a:lstStyle/>
        <a:p>
          <a:endParaRPr lang="ru-RU"/>
        </a:p>
      </dgm:t>
    </dgm:pt>
    <dgm:pt modelId="{954BF553-7C94-4548-94E7-F585D34BCF21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Пермском крае </a:t>
          </a:r>
        </a:p>
        <a:p>
          <a:pPr algn="ctr"/>
          <a:r>
            <a:rPr lang="ru-RU" sz="2000" b="1" dirty="0" smtClean="0">
              <a:solidFill>
                <a:srgbClr val="A818A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краевой проект «Детский </a:t>
          </a:r>
          <a:r>
            <a:rPr lang="ru-RU" sz="2000" b="1" dirty="0" err="1" smtClean="0">
              <a:solidFill>
                <a:srgbClr val="A818A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Техномир</a:t>
          </a:r>
          <a:r>
            <a:rPr lang="ru-RU" sz="2000" b="1" dirty="0" smtClean="0">
              <a:solidFill>
                <a:srgbClr val="A818A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»: </a:t>
          </a:r>
        </a:p>
        <a:p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 детей на основе технического конструирования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1DEDC-8DA0-4C98-B2BB-6D01A6B6B083}" type="parTrans" cxnId="{5BBC3B1F-9D6F-4701-A4F4-7BA4F6A1D7CE}">
      <dgm:prSet/>
      <dgm:spPr/>
      <dgm:t>
        <a:bodyPr/>
        <a:lstStyle/>
        <a:p>
          <a:endParaRPr lang="ru-RU"/>
        </a:p>
      </dgm:t>
    </dgm:pt>
    <dgm:pt modelId="{80E9D9B8-7179-4109-B97F-277721AA27B9}" type="sibTrans" cxnId="{5BBC3B1F-9D6F-4701-A4F4-7BA4F6A1D7CE}">
      <dgm:prSet/>
      <dgm:spPr/>
      <dgm:t>
        <a:bodyPr/>
        <a:lstStyle/>
        <a:p>
          <a:endParaRPr lang="ru-RU"/>
        </a:p>
      </dgm:t>
    </dgm:pt>
    <dgm:pt modelId="{55212174-389C-4EF3-886B-7CDB73BC379B}" type="pres">
      <dgm:prSet presAssocID="{F4FBFF13-0883-42B5-A8FA-4BDF9664BC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EE0ACC-E741-426F-B177-5B41D669A32B}" type="pres">
      <dgm:prSet presAssocID="{59B2A7B4-57E5-4986-B532-ACB82E4F834B}" presName="composite" presStyleCnt="0"/>
      <dgm:spPr/>
    </dgm:pt>
    <dgm:pt modelId="{EB0AC1A3-9EAF-4555-AFAC-8D4DB19A6361}" type="pres">
      <dgm:prSet presAssocID="{59B2A7B4-57E5-4986-B532-ACB82E4F834B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B1CC4-4CCE-4526-B8D4-C2918157DE09}" type="pres">
      <dgm:prSet presAssocID="{59B2A7B4-57E5-4986-B532-ACB82E4F834B}" presName="rect2" presStyleLbl="fgImgPlace1" presStyleIdx="0" presStyleCnt="5" custScaleX="120978" custScaleY="95045" custLinFactNeighborX="27160" custLinFactNeighborY="95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480CFE-0EE2-4865-8A9C-E3C97B49F894}" type="pres">
      <dgm:prSet presAssocID="{501F5AF5-A2BF-41C9-9FDE-E875138E08E2}" presName="sibTrans" presStyleCnt="0"/>
      <dgm:spPr/>
    </dgm:pt>
    <dgm:pt modelId="{EF6C4E8D-CFCB-4CBD-9358-CC00B1076BCA}" type="pres">
      <dgm:prSet presAssocID="{E848574F-230B-453B-A5C1-EF2E8D6F8263}" presName="composite" presStyleCnt="0"/>
      <dgm:spPr/>
    </dgm:pt>
    <dgm:pt modelId="{8DB4F457-B972-40B1-9878-7EE016CD7B78}" type="pres">
      <dgm:prSet presAssocID="{E848574F-230B-453B-A5C1-EF2E8D6F8263}" presName="rect1" presStyleLbl="trAlignAcc1" presStyleIdx="1" presStyleCnt="5" custScaleX="118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66F6C-3F9B-4053-ABDD-00BA53A307D8}" type="pres">
      <dgm:prSet presAssocID="{E848574F-230B-453B-A5C1-EF2E8D6F8263}" presName="rect2" presStyleLbl="fgImgPlace1" presStyleIdx="1" presStyleCnt="5" custScaleX="129055" custScaleY="63681" custLinFactNeighborX="-2999" custLinFactNeighborY="1094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9177C8-B6E2-4AFF-A497-A5245E5D8D21}" type="pres">
      <dgm:prSet presAssocID="{EA499AAD-778C-44B4-9759-D074104D69DA}" presName="sibTrans" presStyleCnt="0"/>
      <dgm:spPr/>
    </dgm:pt>
    <dgm:pt modelId="{3F966BC8-B9AD-4833-BE9C-8CE2EDB236A0}" type="pres">
      <dgm:prSet presAssocID="{92F6B04D-2ACE-40ED-9A91-ECD3083B42A4}" presName="composite" presStyleCnt="0"/>
      <dgm:spPr/>
    </dgm:pt>
    <dgm:pt modelId="{5FE02206-2B43-40B8-BAC5-570A1F91CD68}" type="pres">
      <dgm:prSet presAssocID="{92F6B04D-2ACE-40ED-9A91-ECD3083B42A4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0EC1E-6E14-4A4B-A701-1BA0A5EDE64A}" type="pres">
      <dgm:prSet presAssocID="{92F6B04D-2ACE-40ED-9A91-ECD3083B42A4}" presName="rect2" presStyleLbl="fgImgPlace1" presStyleIdx="2" presStyleCnt="5" custLinFactX="203889" custLinFactNeighborX="300000" custLinFactNeighborY="8039"/>
      <dgm:spPr/>
      <dgm:t>
        <a:bodyPr/>
        <a:lstStyle/>
        <a:p>
          <a:endParaRPr lang="ru-RU"/>
        </a:p>
      </dgm:t>
    </dgm:pt>
    <dgm:pt modelId="{14603610-DCFF-4211-B202-02B6397E37A3}" type="pres">
      <dgm:prSet presAssocID="{F4610465-D82D-4ABA-A20F-7ED809364466}" presName="sibTrans" presStyleCnt="0"/>
      <dgm:spPr/>
    </dgm:pt>
    <dgm:pt modelId="{37E4D68F-0A1A-48B8-8650-E09F214F158B}" type="pres">
      <dgm:prSet presAssocID="{4FD31C98-7552-4C7E-BFD6-4A8794252610}" presName="composite" presStyleCnt="0"/>
      <dgm:spPr/>
    </dgm:pt>
    <dgm:pt modelId="{74C10911-93F8-4CEA-A2DE-F8698C96365A}" type="pres">
      <dgm:prSet presAssocID="{4FD31C98-7552-4C7E-BFD6-4A8794252610}" presName="rect1" presStyleLbl="trAlignAcc1" presStyleIdx="3" presStyleCnt="5" custScaleX="110062" custLinFactNeighborX="-165" custLinFactNeighborY="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88037-65C5-4D9C-BD09-B87204E0819A}" type="pres">
      <dgm:prSet presAssocID="{4FD31C98-7552-4C7E-BFD6-4A8794252610}" presName="rect2" presStyleLbl="fgImgPlace1" presStyleIdx="3" presStyleCnt="5" custScaleX="113893" custLinFactX="-200000" custLinFactNeighborX="-297262" custLinFactNeighborY="803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642F896-1322-424A-99E7-70C98244BEBF}" type="pres">
      <dgm:prSet presAssocID="{1EE38B62-E716-4114-9707-F9CC363AE57F}" presName="sibTrans" presStyleCnt="0"/>
      <dgm:spPr/>
    </dgm:pt>
    <dgm:pt modelId="{50DBB047-7564-48E0-8BF9-FADD80671BF4}" type="pres">
      <dgm:prSet presAssocID="{954BF553-7C94-4548-94E7-F585D34BCF21}" presName="composite" presStyleCnt="0"/>
      <dgm:spPr/>
    </dgm:pt>
    <dgm:pt modelId="{BFEB9C79-35AC-4289-878B-EFF32B41DA39}" type="pres">
      <dgm:prSet presAssocID="{954BF553-7C94-4548-94E7-F585D34BCF21}" presName="rect1" presStyleLbl="trAlignAcc1" presStyleIdx="4" presStyleCnt="5" custScaleX="162334" custScaleY="115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F255F-F2C2-4A5A-BBD7-AF1710C0F2F1}" type="pres">
      <dgm:prSet presAssocID="{954BF553-7C94-4548-94E7-F585D34BCF21}" presName="rect2" presStyleLbl="fgImgPlace1" presStyleIdx="4" presStyleCnt="5" custScaleX="157682" custScaleY="121785" custLinFactX="-76796" custLinFactNeighborX="-100000" custLinFactNeighborY="943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B5776E5-FD07-4128-AF22-F6A588542C7D}" type="presOf" srcId="{59B2A7B4-57E5-4986-B532-ACB82E4F834B}" destId="{EB0AC1A3-9EAF-4555-AFAC-8D4DB19A6361}" srcOrd="0" destOrd="0" presId="urn:microsoft.com/office/officeart/2008/layout/PictureStrips"/>
    <dgm:cxn modelId="{C51B5410-D3E0-4783-829A-E00266CC0EFA}" srcId="{F4FBFF13-0883-42B5-A8FA-4BDF9664BC93}" destId="{92F6B04D-2ACE-40ED-9A91-ECD3083B42A4}" srcOrd="2" destOrd="0" parTransId="{E0E29C56-D20E-431C-94D8-9181BAA80B8E}" sibTransId="{F4610465-D82D-4ABA-A20F-7ED809364466}"/>
    <dgm:cxn modelId="{95B850CA-8C1A-4615-9A71-BEAA8E36816D}" type="presOf" srcId="{92F6B04D-2ACE-40ED-9A91-ECD3083B42A4}" destId="{5FE02206-2B43-40B8-BAC5-570A1F91CD68}" srcOrd="0" destOrd="0" presId="urn:microsoft.com/office/officeart/2008/layout/PictureStrips"/>
    <dgm:cxn modelId="{E7BC8A64-739A-49D7-A759-2115A0A8C22A}" type="presOf" srcId="{4FD31C98-7552-4C7E-BFD6-4A8794252610}" destId="{74C10911-93F8-4CEA-A2DE-F8698C96365A}" srcOrd="0" destOrd="0" presId="urn:microsoft.com/office/officeart/2008/layout/PictureStrips"/>
    <dgm:cxn modelId="{A392D504-6388-47B4-9793-53394B0356B4}" srcId="{F4FBFF13-0883-42B5-A8FA-4BDF9664BC93}" destId="{59B2A7B4-57E5-4986-B532-ACB82E4F834B}" srcOrd="0" destOrd="0" parTransId="{2C89CB10-B940-487B-B622-8F71FD5FF125}" sibTransId="{501F5AF5-A2BF-41C9-9FDE-E875138E08E2}"/>
    <dgm:cxn modelId="{7F969CE7-E46C-43E3-AE23-C1F900751751}" srcId="{F4FBFF13-0883-42B5-A8FA-4BDF9664BC93}" destId="{E848574F-230B-453B-A5C1-EF2E8D6F8263}" srcOrd="1" destOrd="0" parTransId="{0CFCC1C0-2A9B-48EA-A80B-3CD5DD4BEA66}" sibTransId="{EA499AAD-778C-44B4-9759-D074104D69DA}"/>
    <dgm:cxn modelId="{5BBC3B1F-9D6F-4701-A4F4-7BA4F6A1D7CE}" srcId="{F4FBFF13-0883-42B5-A8FA-4BDF9664BC93}" destId="{954BF553-7C94-4548-94E7-F585D34BCF21}" srcOrd="4" destOrd="0" parTransId="{64B1DEDC-8DA0-4C98-B2BB-6D01A6B6B083}" sibTransId="{80E9D9B8-7179-4109-B97F-277721AA27B9}"/>
    <dgm:cxn modelId="{7C590D2A-F2D7-4916-9031-E3973052B0CC}" type="presOf" srcId="{F4FBFF13-0883-42B5-A8FA-4BDF9664BC93}" destId="{55212174-389C-4EF3-886B-7CDB73BC379B}" srcOrd="0" destOrd="0" presId="urn:microsoft.com/office/officeart/2008/layout/PictureStrips"/>
    <dgm:cxn modelId="{B5731013-5BE8-421E-9C7E-59B68A049F9B}" srcId="{F4FBFF13-0883-42B5-A8FA-4BDF9664BC93}" destId="{4FD31C98-7552-4C7E-BFD6-4A8794252610}" srcOrd="3" destOrd="0" parTransId="{D4619B05-F6B7-4C04-8E07-C4A883ED6E02}" sibTransId="{1EE38B62-E716-4114-9707-F9CC363AE57F}"/>
    <dgm:cxn modelId="{4F1CD6CF-6CEE-4778-AC69-0792BA945F16}" type="presOf" srcId="{E848574F-230B-453B-A5C1-EF2E8D6F8263}" destId="{8DB4F457-B972-40B1-9878-7EE016CD7B78}" srcOrd="0" destOrd="0" presId="urn:microsoft.com/office/officeart/2008/layout/PictureStrips"/>
    <dgm:cxn modelId="{2E7F1F86-2159-4700-BBFC-61B1396DEDF8}" type="presOf" srcId="{954BF553-7C94-4548-94E7-F585D34BCF21}" destId="{BFEB9C79-35AC-4289-878B-EFF32B41DA39}" srcOrd="0" destOrd="0" presId="urn:microsoft.com/office/officeart/2008/layout/PictureStrips"/>
    <dgm:cxn modelId="{F6D25DF8-6683-4B98-99FB-7B3B094CDCE8}" type="presParOf" srcId="{55212174-389C-4EF3-886B-7CDB73BC379B}" destId="{C1EE0ACC-E741-426F-B177-5B41D669A32B}" srcOrd="0" destOrd="0" presId="urn:microsoft.com/office/officeart/2008/layout/PictureStrips"/>
    <dgm:cxn modelId="{245B1874-0AF7-4FCD-B423-AD1061D02F37}" type="presParOf" srcId="{C1EE0ACC-E741-426F-B177-5B41D669A32B}" destId="{EB0AC1A3-9EAF-4555-AFAC-8D4DB19A6361}" srcOrd="0" destOrd="0" presId="urn:microsoft.com/office/officeart/2008/layout/PictureStrips"/>
    <dgm:cxn modelId="{10A274E5-AD10-4696-87A4-7A1B719F2EAA}" type="presParOf" srcId="{C1EE0ACC-E741-426F-B177-5B41D669A32B}" destId="{48FB1CC4-4CCE-4526-B8D4-C2918157DE09}" srcOrd="1" destOrd="0" presId="urn:microsoft.com/office/officeart/2008/layout/PictureStrips"/>
    <dgm:cxn modelId="{E36D5DD2-D37E-4A95-9627-4BC9F6F44D88}" type="presParOf" srcId="{55212174-389C-4EF3-886B-7CDB73BC379B}" destId="{9B480CFE-0EE2-4865-8A9C-E3C97B49F894}" srcOrd="1" destOrd="0" presId="urn:microsoft.com/office/officeart/2008/layout/PictureStrips"/>
    <dgm:cxn modelId="{6FAD574B-2885-43A6-BD37-FDFCED7238E5}" type="presParOf" srcId="{55212174-389C-4EF3-886B-7CDB73BC379B}" destId="{EF6C4E8D-CFCB-4CBD-9358-CC00B1076BCA}" srcOrd="2" destOrd="0" presId="urn:microsoft.com/office/officeart/2008/layout/PictureStrips"/>
    <dgm:cxn modelId="{83A364FA-700C-4512-875D-9CB45B91E8B3}" type="presParOf" srcId="{EF6C4E8D-CFCB-4CBD-9358-CC00B1076BCA}" destId="{8DB4F457-B972-40B1-9878-7EE016CD7B78}" srcOrd="0" destOrd="0" presId="urn:microsoft.com/office/officeart/2008/layout/PictureStrips"/>
    <dgm:cxn modelId="{F4F7255F-4786-4D88-A9E9-CF818CD08F70}" type="presParOf" srcId="{EF6C4E8D-CFCB-4CBD-9358-CC00B1076BCA}" destId="{C8D66F6C-3F9B-4053-ABDD-00BA53A307D8}" srcOrd="1" destOrd="0" presId="urn:microsoft.com/office/officeart/2008/layout/PictureStrips"/>
    <dgm:cxn modelId="{632FC07C-EE84-4136-95E1-621D3AB75A24}" type="presParOf" srcId="{55212174-389C-4EF3-886B-7CDB73BC379B}" destId="{659177C8-B6E2-4AFF-A497-A5245E5D8D21}" srcOrd="3" destOrd="0" presId="urn:microsoft.com/office/officeart/2008/layout/PictureStrips"/>
    <dgm:cxn modelId="{D1D42540-8905-49B9-BA6D-450E54A15518}" type="presParOf" srcId="{55212174-389C-4EF3-886B-7CDB73BC379B}" destId="{3F966BC8-B9AD-4833-BE9C-8CE2EDB236A0}" srcOrd="4" destOrd="0" presId="urn:microsoft.com/office/officeart/2008/layout/PictureStrips"/>
    <dgm:cxn modelId="{C67D3FF9-5891-4A95-BC36-57AADC2AB5E3}" type="presParOf" srcId="{3F966BC8-B9AD-4833-BE9C-8CE2EDB236A0}" destId="{5FE02206-2B43-40B8-BAC5-570A1F91CD68}" srcOrd="0" destOrd="0" presId="urn:microsoft.com/office/officeart/2008/layout/PictureStrips"/>
    <dgm:cxn modelId="{E7FC8F50-D16B-4349-B577-16C1DEC08648}" type="presParOf" srcId="{3F966BC8-B9AD-4833-BE9C-8CE2EDB236A0}" destId="{E280EC1E-6E14-4A4B-A701-1BA0A5EDE64A}" srcOrd="1" destOrd="0" presId="urn:microsoft.com/office/officeart/2008/layout/PictureStrips"/>
    <dgm:cxn modelId="{6CF9DFD8-C02F-4638-92BE-FCB210F132B3}" type="presParOf" srcId="{55212174-389C-4EF3-886B-7CDB73BC379B}" destId="{14603610-DCFF-4211-B202-02B6397E37A3}" srcOrd="5" destOrd="0" presId="urn:microsoft.com/office/officeart/2008/layout/PictureStrips"/>
    <dgm:cxn modelId="{31EB1691-5170-45B1-A7CE-BDF7BA80DD50}" type="presParOf" srcId="{55212174-389C-4EF3-886B-7CDB73BC379B}" destId="{37E4D68F-0A1A-48B8-8650-E09F214F158B}" srcOrd="6" destOrd="0" presId="urn:microsoft.com/office/officeart/2008/layout/PictureStrips"/>
    <dgm:cxn modelId="{7D2B1999-64EE-4755-9076-A16F9C02D688}" type="presParOf" srcId="{37E4D68F-0A1A-48B8-8650-E09F214F158B}" destId="{74C10911-93F8-4CEA-A2DE-F8698C96365A}" srcOrd="0" destOrd="0" presId="urn:microsoft.com/office/officeart/2008/layout/PictureStrips"/>
    <dgm:cxn modelId="{2273E40B-7D9F-4497-BEC4-3548F60AEDC9}" type="presParOf" srcId="{37E4D68F-0A1A-48B8-8650-E09F214F158B}" destId="{81288037-65C5-4D9C-BD09-B87204E0819A}" srcOrd="1" destOrd="0" presId="urn:microsoft.com/office/officeart/2008/layout/PictureStrips"/>
    <dgm:cxn modelId="{C7CEB61A-4922-4CA9-8EAA-D06DD48E2FAD}" type="presParOf" srcId="{55212174-389C-4EF3-886B-7CDB73BC379B}" destId="{E642F896-1322-424A-99E7-70C98244BEBF}" srcOrd="7" destOrd="0" presId="urn:microsoft.com/office/officeart/2008/layout/PictureStrips"/>
    <dgm:cxn modelId="{322BBFD0-B86C-42EA-B3B4-1D80D5F51A6E}" type="presParOf" srcId="{55212174-389C-4EF3-886B-7CDB73BC379B}" destId="{50DBB047-7564-48E0-8BF9-FADD80671BF4}" srcOrd="8" destOrd="0" presId="urn:microsoft.com/office/officeart/2008/layout/PictureStrips"/>
    <dgm:cxn modelId="{09FCC7B0-0939-40B9-BDFE-0B0551DC8476}" type="presParOf" srcId="{50DBB047-7564-48E0-8BF9-FADD80671BF4}" destId="{BFEB9C79-35AC-4289-878B-EFF32B41DA39}" srcOrd="0" destOrd="0" presId="urn:microsoft.com/office/officeart/2008/layout/PictureStrips"/>
    <dgm:cxn modelId="{97F81E8F-5A95-48B1-B9C9-77D040401576}" type="presParOf" srcId="{50DBB047-7564-48E0-8BF9-FADD80671BF4}" destId="{011F255F-F2C2-4A5A-BBD7-AF1710C0F2F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E35CF-5EC5-4659-A040-149B78B5915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53C262C-6BFB-4C6A-82AE-6C27A02F629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Внебюджетные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КПК </a:t>
          </a: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80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D5D2DC-217C-4033-9535-C5083553DF37}" type="parTrans" cxnId="{D2A76A2B-4B7F-4FDB-BB3F-D09B31876ECA}">
      <dgm:prSet/>
      <dgm:spPr/>
      <dgm:t>
        <a:bodyPr/>
        <a:lstStyle/>
        <a:p>
          <a:endParaRPr lang="ru-RU"/>
        </a:p>
      </dgm:t>
    </dgm:pt>
    <dgm:pt modelId="{0E875182-DD8B-40BB-B867-1665B9E17D0A}" type="sibTrans" cxnId="{D2A76A2B-4B7F-4FDB-BB3F-D09B31876ECA}">
      <dgm:prSet/>
      <dgm:spPr/>
      <dgm:t>
        <a:bodyPr/>
        <a:lstStyle/>
        <a:p>
          <a:endParaRPr lang="ru-RU"/>
        </a:p>
      </dgm:t>
    </dgm:pt>
    <dgm:pt modelId="{1CBD78C6-FB2D-4494-AF39-61698DF766F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формы</a:t>
          </a: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649</a:t>
          </a:r>
        </a:p>
        <a:p>
          <a:endParaRPr lang="ru-RU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900" dirty="0"/>
        </a:p>
      </dgm:t>
    </dgm:pt>
    <dgm:pt modelId="{1FD71364-D71A-4B68-811E-62F4169218D4}" type="parTrans" cxnId="{939339D5-3903-4407-A87F-2F157D98E07F}">
      <dgm:prSet/>
      <dgm:spPr/>
      <dgm:t>
        <a:bodyPr/>
        <a:lstStyle/>
        <a:p>
          <a:endParaRPr lang="ru-RU"/>
        </a:p>
      </dgm:t>
    </dgm:pt>
    <dgm:pt modelId="{E6F801E1-2DAE-46BF-88B9-7EF90E1CD26D}" type="sibTrans" cxnId="{939339D5-3903-4407-A87F-2F157D98E07F}">
      <dgm:prSet/>
      <dgm:spPr/>
      <dgm:t>
        <a:bodyPr/>
        <a:lstStyle/>
        <a:p>
          <a:endParaRPr lang="ru-RU"/>
        </a:p>
      </dgm:t>
    </dgm:pt>
    <dgm:pt modelId="{A61F9250-B42B-4A62-9FB5-629E3BE2785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Бюджетные </a:t>
          </a:r>
        </a:p>
        <a:p>
          <a:r>
            <a: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КПК</a:t>
          </a:r>
        </a:p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151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979E6-1B00-4D5F-8E8D-59F41141EE59}" type="parTrans" cxnId="{B5B4E38B-1AF1-420A-8591-94D2C86F802D}">
      <dgm:prSet/>
      <dgm:spPr/>
      <dgm:t>
        <a:bodyPr/>
        <a:lstStyle/>
        <a:p>
          <a:endParaRPr lang="ru-RU"/>
        </a:p>
      </dgm:t>
    </dgm:pt>
    <dgm:pt modelId="{E969F3F4-7139-4C46-AD87-40B6B4AD1D0E}" type="sibTrans" cxnId="{B5B4E38B-1AF1-420A-8591-94D2C86F802D}">
      <dgm:prSet/>
      <dgm:spPr/>
      <dgm:t>
        <a:bodyPr/>
        <a:lstStyle/>
        <a:p>
          <a:endParaRPr lang="ru-RU"/>
        </a:p>
      </dgm:t>
    </dgm:pt>
    <dgm:pt modelId="{86E87BC5-A2D2-4053-B759-18AE6A4F92C0}" type="pres">
      <dgm:prSet presAssocID="{30CE35CF-5EC5-4659-A040-149B78B5915D}" presName="compositeShape" presStyleCnt="0">
        <dgm:presLayoutVars>
          <dgm:chMax val="7"/>
          <dgm:dir/>
          <dgm:resizeHandles val="exact"/>
        </dgm:presLayoutVars>
      </dgm:prSet>
      <dgm:spPr/>
    </dgm:pt>
    <dgm:pt modelId="{5B414DC8-5D83-4C0B-A8B9-255B81CD6D94}" type="pres">
      <dgm:prSet presAssocID="{30CE35CF-5EC5-4659-A040-149B78B5915D}" presName="wedge1" presStyleLbl="node1" presStyleIdx="0" presStyleCnt="3"/>
      <dgm:spPr/>
      <dgm:t>
        <a:bodyPr/>
        <a:lstStyle/>
        <a:p>
          <a:endParaRPr lang="ru-RU"/>
        </a:p>
      </dgm:t>
    </dgm:pt>
    <dgm:pt modelId="{288E604A-5BDD-41ED-B84D-F0C39C8E9CA3}" type="pres">
      <dgm:prSet presAssocID="{30CE35CF-5EC5-4659-A040-149B78B5915D}" presName="dummy1a" presStyleCnt="0"/>
      <dgm:spPr/>
    </dgm:pt>
    <dgm:pt modelId="{5070AE67-DAB7-460D-A02A-501D1D90249D}" type="pres">
      <dgm:prSet presAssocID="{30CE35CF-5EC5-4659-A040-149B78B5915D}" presName="dummy1b" presStyleCnt="0"/>
      <dgm:spPr/>
    </dgm:pt>
    <dgm:pt modelId="{03F97DB6-9B97-408E-8DB3-87CAF2B4AA36}" type="pres">
      <dgm:prSet presAssocID="{30CE35CF-5EC5-4659-A040-149B78B591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DD5D5-4A29-4B05-B18B-BCBDEED05BCC}" type="pres">
      <dgm:prSet presAssocID="{30CE35CF-5EC5-4659-A040-149B78B5915D}" presName="wedge2" presStyleLbl="node1" presStyleIdx="1" presStyleCnt="3"/>
      <dgm:spPr/>
      <dgm:t>
        <a:bodyPr/>
        <a:lstStyle/>
        <a:p>
          <a:endParaRPr lang="ru-RU"/>
        </a:p>
      </dgm:t>
    </dgm:pt>
    <dgm:pt modelId="{DC5267A4-CDFD-4CE1-80B9-235505155868}" type="pres">
      <dgm:prSet presAssocID="{30CE35CF-5EC5-4659-A040-149B78B5915D}" presName="dummy2a" presStyleCnt="0"/>
      <dgm:spPr/>
    </dgm:pt>
    <dgm:pt modelId="{7EF76525-3D1C-4756-80C6-FCC0581F7EB9}" type="pres">
      <dgm:prSet presAssocID="{30CE35CF-5EC5-4659-A040-149B78B5915D}" presName="dummy2b" presStyleCnt="0"/>
      <dgm:spPr/>
    </dgm:pt>
    <dgm:pt modelId="{F3805069-1339-4946-B817-2A9C8790682C}" type="pres">
      <dgm:prSet presAssocID="{30CE35CF-5EC5-4659-A040-149B78B591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12A53-35F2-40A4-94D0-6D965AF10939}" type="pres">
      <dgm:prSet presAssocID="{30CE35CF-5EC5-4659-A040-149B78B5915D}" presName="wedge3" presStyleLbl="node1" presStyleIdx="2" presStyleCnt="3" custLinFactNeighborX="404" custLinFactNeighborY="870"/>
      <dgm:spPr/>
      <dgm:t>
        <a:bodyPr/>
        <a:lstStyle/>
        <a:p>
          <a:endParaRPr lang="ru-RU"/>
        </a:p>
      </dgm:t>
    </dgm:pt>
    <dgm:pt modelId="{0A519915-D4CB-4CED-BCDA-57407A616AEA}" type="pres">
      <dgm:prSet presAssocID="{30CE35CF-5EC5-4659-A040-149B78B5915D}" presName="dummy3a" presStyleCnt="0"/>
      <dgm:spPr/>
    </dgm:pt>
    <dgm:pt modelId="{6B77EA79-63E1-43C8-A247-7E0056F0EF16}" type="pres">
      <dgm:prSet presAssocID="{30CE35CF-5EC5-4659-A040-149B78B5915D}" presName="dummy3b" presStyleCnt="0"/>
      <dgm:spPr/>
    </dgm:pt>
    <dgm:pt modelId="{1C637859-9B03-4EC6-A227-6F762B87D90B}" type="pres">
      <dgm:prSet presAssocID="{30CE35CF-5EC5-4659-A040-149B78B591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32378-89E6-447F-8132-F7A431F1BECC}" type="pres">
      <dgm:prSet presAssocID="{0E875182-DD8B-40BB-B867-1665B9E17D0A}" presName="arrowWedge1" presStyleLbl="fgSibTrans2D1" presStyleIdx="0" presStyleCnt="3"/>
      <dgm:spPr/>
    </dgm:pt>
    <dgm:pt modelId="{4084AF7E-EC92-401A-B905-3BC571E8E2EC}" type="pres">
      <dgm:prSet presAssocID="{E6F801E1-2DAE-46BF-88B9-7EF90E1CD26D}" presName="arrowWedge2" presStyleLbl="fgSibTrans2D1" presStyleIdx="1" presStyleCnt="3"/>
      <dgm:spPr/>
    </dgm:pt>
    <dgm:pt modelId="{B8D10228-A55E-4C81-9501-88AB3A855923}" type="pres">
      <dgm:prSet presAssocID="{E969F3F4-7139-4C46-AD87-40B6B4AD1D0E}" presName="arrowWedge3" presStyleLbl="fgSibTrans2D1" presStyleIdx="2" presStyleCnt="3"/>
      <dgm:spPr/>
    </dgm:pt>
  </dgm:ptLst>
  <dgm:cxnLst>
    <dgm:cxn modelId="{A3A8F836-C984-4DF4-B930-ECD39E003ED6}" type="presOf" srcId="{A61F9250-B42B-4A62-9FB5-629E3BE27858}" destId="{AB812A53-35F2-40A4-94D0-6D965AF10939}" srcOrd="0" destOrd="0" presId="urn:microsoft.com/office/officeart/2005/8/layout/cycle8"/>
    <dgm:cxn modelId="{3E438DD9-11D6-4251-BEEE-2B0C09040FDB}" type="presOf" srcId="{C53C262C-6BFB-4C6A-82AE-6C27A02F629F}" destId="{5B414DC8-5D83-4C0B-A8B9-255B81CD6D94}" srcOrd="0" destOrd="0" presId="urn:microsoft.com/office/officeart/2005/8/layout/cycle8"/>
    <dgm:cxn modelId="{89EA99E2-A4E8-47EA-BA62-952BB253BCE1}" type="presOf" srcId="{1CBD78C6-FB2D-4494-AF39-61698DF766F8}" destId="{F3805069-1339-4946-B817-2A9C8790682C}" srcOrd="1" destOrd="0" presId="urn:microsoft.com/office/officeart/2005/8/layout/cycle8"/>
    <dgm:cxn modelId="{A7A2E9BA-4EE2-422B-A748-DB73923BB771}" type="presOf" srcId="{1CBD78C6-FB2D-4494-AF39-61698DF766F8}" destId="{4A7DD5D5-4A29-4B05-B18B-BCBDEED05BCC}" srcOrd="0" destOrd="0" presId="urn:microsoft.com/office/officeart/2005/8/layout/cycle8"/>
    <dgm:cxn modelId="{D2A76A2B-4B7F-4FDB-BB3F-D09B31876ECA}" srcId="{30CE35CF-5EC5-4659-A040-149B78B5915D}" destId="{C53C262C-6BFB-4C6A-82AE-6C27A02F629F}" srcOrd="0" destOrd="0" parTransId="{80D5D2DC-217C-4033-9535-C5083553DF37}" sibTransId="{0E875182-DD8B-40BB-B867-1665B9E17D0A}"/>
    <dgm:cxn modelId="{03B081F9-48CD-43F9-97D7-7A20ACB2926D}" type="presOf" srcId="{C53C262C-6BFB-4C6A-82AE-6C27A02F629F}" destId="{03F97DB6-9B97-408E-8DB3-87CAF2B4AA36}" srcOrd="1" destOrd="0" presId="urn:microsoft.com/office/officeart/2005/8/layout/cycle8"/>
    <dgm:cxn modelId="{939339D5-3903-4407-A87F-2F157D98E07F}" srcId="{30CE35CF-5EC5-4659-A040-149B78B5915D}" destId="{1CBD78C6-FB2D-4494-AF39-61698DF766F8}" srcOrd="1" destOrd="0" parTransId="{1FD71364-D71A-4B68-811E-62F4169218D4}" sibTransId="{E6F801E1-2DAE-46BF-88B9-7EF90E1CD26D}"/>
    <dgm:cxn modelId="{F43CAEEF-2F24-42AA-83DE-596C4331B17C}" type="presOf" srcId="{A61F9250-B42B-4A62-9FB5-629E3BE27858}" destId="{1C637859-9B03-4EC6-A227-6F762B87D90B}" srcOrd="1" destOrd="0" presId="urn:microsoft.com/office/officeart/2005/8/layout/cycle8"/>
    <dgm:cxn modelId="{B5B4E38B-1AF1-420A-8591-94D2C86F802D}" srcId="{30CE35CF-5EC5-4659-A040-149B78B5915D}" destId="{A61F9250-B42B-4A62-9FB5-629E3BE27858}" srcOrd="2" destOrd="0" parTransId="{560979E6-1B00-4D5F-8E8D-59F41141EE59}" sibTransId="{E969F3F4-7139-4C46-AD87-40B6B4AD1D0E}"/>
    <dgm:cxn modelId="{09E850CA-3DCD-4F94-8723-E9A506119B05}" type="presOf" srcId="{30CE35CF-5EC5-4659-A040-149B78B5915D}" destId="{86E87BC5-A2D2-4053-B759-18AE6A4F92C0}" srcOrd="0" destOrd="0" presId="urn:microsoft.com/office/officeart/2005/8/layout/cycle8"/>
    <dgm:cxn modelId="{06DCBBAD-5783-446E-A04E-76552BC5E84E}" type="presParOf" srcId="{86E87BC5-A2D2-4053-B759-18AE6A4F92C0}" destId="{5B414DC8-5D83-4C0B-A8B9-255B81CD6D94}" srcOrd="0" destOrd="0" presId="urn:microsoft.com/office/officeart/2005/8/layout/cycle8"/>
    <dgm:cxn modelId="{CDACBCBF-0F67-4477-8EC9-8D6DC1DD87A6}" type="presParOf" srcId="{86E87BC5-A2D2-4053-B759-18AE6A4F92C0}" destId="{288E604A-5BDD-41ED-B84D-F0C39C8E9CA3}" srcOrd="1" destOrd="0" presId="urn:microsoft.com/office/officeart/2005/8/layout/cycle8"/>
    <dgm:cxn modelId="{11A3D695-B5B0-4C1D-BA6C-506F2ADBFE4C}" type="presParOf" srcId="{86E87BC5-A2D2-4053-B759-18AE6A4F92C0}" destId="{5070AE67-DAB7-460D-A02A-501D1D90249D}" srcOrd="2" destOrd="0" presId="urn:microsoft.com/office/officeart/2005/8/layout/cycle8"/>
    <dgm:cxn modelId="{55F77931-7BFD-4C3D-B147-8E31413AC06A}" type="presParOf" srcId="{86E87BC5-A2D2-4053-B759-18AE6A4F92C0}" destId="{03F97DB6-9B97-408E-8DB3-87CAF2B4AA36}" srcOrd="3" destOrd="0" presId="urn:microsoft.com/office/officeart/2005/8/layout/cycle8"/>
    <dgm:cxn modelId="{81C79529-4606-43B8-85F7-74E5EDAA7F45}" type="presParOf" srcId="{86E87BC5-A2D2-4053-B759-18AE6A4F92C0}" destId="{4A7DD5D5-4A29-4B05-B18B-BCBDEED05BCC}" srcOrd="4" destOrd="0" presId="urn:microsoft.com/office/officeart/2005/8/layout/cycle8"/>
    <dgm:cxn modelId="{35939931-E000-4817-9F1C-3F04B0823587}" type="presParOf" srcId="{86E87BC5-A2D2-4053-B759-18AE6A4F92C0}" destId="{DC5267A4-CDFD-4CE1-80B9-235505155868}" srcOrd="5" destOrd="0" presId="urn:microsoft.com/office/officeart/2005/8/layout/cycle8"/>
    <dgm:cxn modelId="{401F191F-8F0F-4D79-ABA7-FBA3C7DA07D6}" type="presParOf" srcId="{86E87BC5-A2D2-4053-B759-18AE6A4F92C0}" destId="{7EF76525-3D1C-4756-80C6-FCC0581F7EB9}" srcOrd="6" destOrd="0" presId="urn:microsoft.com/office/officeart/2005/8/layout/cycle8"/>
    <dgm:cxn modelId="{DF3415E5-70A7-43EE-B2FB-5EB702336EDA}" type="presParOf" srcId="{86E87BC5-A2D2-4053-B759-18AE6A4F92C0}" destId="{F3805069-1339-4946-B817-2A9C8790682C}" srcOrd="7" destOrd="0" presId="urn:microsoft.com/office/officeart/2005/8/layout/cycle8"/>
    <dgm:cxn modelId="{61AE4465-57EB-44C6-AB95-41AFB535AD38}" type="presParOf" srcId="{86E87BC5-A2D2-4053-B759-18AE6A4F92C0}" destId="{AB812A53-35F2-40A4-94D0-6D965AF10939}" srcOrd="8" destOrd="0" presId="urn:microsoft.com/office/officeart/2005/8/layout/cycle8"/>
    <dgm:cxn modelId="{2B5014BA-0D91-442C-9563-E10D5FCB7B78}" type="presParOf" srcId="{86E87BC5-A2D2-4053-B759-18AE6A4F92C0}" destId="{0A519915-D4CB-4CED-BCDA-57407A616AEA}" srcOrd="9" destOrd="0" presId="urn:microsoft.com/office/officeart/2005/8/layout/cycle8"/>
    <dgm:cxn modelId="{802C27ED-E2E3-4638-9540-13326F52D474}" type="presParOf" srcId="{86E87BC5-A2D2-4053-B759-18AE6A4F92C0}" destId="{6B77EA79-63E1-43C8-A247-7E0056F0EF16}" srcOrd="10" destOrd="0" presId="urn:microsoft.com/office/officeart/2005/8/layout/cycle8"/>
    <dgm:cxn modelId="{D57C2F3C-9206-41B0-B836-2807A5476AFF}" type="presParOf" srcId="{86E87BC5-A2D2-4053-B759-18AE6A4F92C0}" destId="{1C637859-9B03-4EC6-A227-6F762B87D90B}" srcOrd="11" destOrd="0" presId="urn:microsoft.com/office/officeart/2005/8/layout/cycle8"/>
    <dgm:cxn modelId="{F6119E93-CA39-44BE-A289-1B9C94B43BD8}" type="presParOf" srcId="{86E87BC5-A2D2-4053-B759-18AE6A4F92C0}" destId="{E7032378-89E6-447F-8132-F7A431F1BECC}" srcOrd="12" destOrd="0" presId="urn:microsoft.com/office/officeart/2005/8/layout/cycle8"/>
    <dgm:cxn modelId="{01C4D3C7-D02B-405A-BCE6-623FDC11FEBE}" type="presParOf" srcId="{86E87BC5-A2D2-4053-B759-18AE6A4F92C0}" destId="{4084AF7E-EC92-401A-B905-3BC571E8E2EC}" srcOrd="13" destOrd="0" presId="urn:microsoft.com/office/officeart/2005/8/layout/cycle8"/>
    <dgm:cxn modelId="{DEB83B0C-BB27-4612-86C3-077781A1A65C}" type="presParOf" srcId="{86E87BC5-A2D2-4053-B759-18AE6A4F92C0}" destId="{B8D10228-A55E-4C81-9501-88AB3A855923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EB01BC-335E-478A-973F-D9687211A75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8742FB3-79C5-4F5D-A47C-C1F01234D1B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год: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планируется оснастить – 48 ДОО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48 (100%) МУ </a:t>
          </a:r>
          <a:r>
            <a: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(г/о)</a:t>
          </a:r>
          <a:endParaRPr lang="ru-RU" dirty="0"/>
        </a:p>
      </dgm:t>
    </dgm:pt>
    <dgm:pt modelId="{551CE992-6B4C-48DB-9B89-7A796362076E}" type="parTrans" cxnId="{90415391-08A6-47DC-B87B-BDB4D65D633C}">
      <dgm:prSet/>
      <dgm:spPr/>
      <dgm:t>
        <a:bodyPr/>
        <a:lstStyle/>
        <a:p>
          <a:endParaRPr lang="ru-RU"/>
        </a:p>
      </dgm:t>
    </dgm:pt>
    <dgm:pt modelId="{250BC00B-E141-4912-94F4-40EEAD762106}" type="sibTrans" cxnId="{90415391-08A6-47DC-B87B-BDB4D65D633C}">
      <dgm:prSet/>
      <dgm:spPr/>
      <dgm:t>
        <a:bodyPr/>
        <a:lstStyle/>
        <a:p>
          <a:endParaRPr lang="ru-RU"/>
        </a:p>
      </dgm:t>
    </dgm:pt>
    <dgm:pt modelId="{E54AC1E7-CFE0-4401-8FF3-14BA14CAE4D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2014-216 г.: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млн. руб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-оснащено 37 (5,7%) ДОО из 26 (54 %) МУ (г/о)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AF3C59-D8FD-4DBE-B423-E1FDCFD0D7CD}" type="parTrans" cxnId="{C5785045-A0DA-4C68-B1FD-6AE495D5F8E2}">
      <dgm:prSet/>
      <dgm:spPr/>
      <dgm:t>
        <a:bodyPr/>
        <a:lstStyle/>
        <a:p>
          <a:endParaRPr lang="ru-RU"/>
        </a:p>
      </dgm:t>
    </dgm:pt>
    <dgm:pt modelId="{82CD1E93-1DAC-4C63-8CE3-DF39C7CFF9DF}" type="sibTrans" cxnId="{C5785045-A0DA-4C68-B1FD-6AE495D5F8E2}">
      <dgm:prSet/>
      <dgm:spPr/>
      <dgm:t>
        <a:bodyPr/>
        <a:lstStyle/>
        <a:p>
          <a:endParaRPr lang="ru-RU"/>
        </a:p>
      </dgm:t>
    </dgm:pt>
    <dgm:pt modelId="{E502D777-8BD2-4A63-A9F8-AF2EA26D9B9E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год: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млн. руб.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оснащено 27 ДОО 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17 (35%) МУ (г/о)</a:t>
          </a:r>
        </a:p>
      </dgm:t>
    </dgm:pt>
    <dgm:pt modelId="{ACA260DC-24C5-42DC-A0B7-AC261639B3E7}" type="parTrans" cxnId="{6AC617DE-903B-46A8-B8A9-1825FA990FF7}">
      <dgm:prSet/>
      <dgm:spPr/>
      <dgm:t>
        <a:bodyPr/>
        <a:lstStyle/>
        <a:p>
          <a:endParaRPr lang="ru-RU"/>
        </a:p>
      </dgm:t>
    </dgm:pt>
    <dgm:pt modelId="{4A839F54-68F1-4E32-A1EF-8C44130BFCCF}" type="sibTrans" cxnId="{6AC617DE-903B-46A8-B8A9-1825FA990FF7}">
      <dgm:prSet/>
      <dgm:spPr/>
      <dgm:t>
        <a:bodyPr/>
        <a:lstStyle/>
        <a:p>
          <a:endParaRPr lang="ru-RU"/>
        </a:p>
      </dgm:t>
    </dgm:pt>
    <dgm:pt modelId="{AFFA4C9F-E4AD-4173-B6AD-32BB03BD8EFE}" type="pres">
      <dgm:prSet presAssocID="{25EB01BC-335E-478A-973F-D9687211A75F}" presName="compositeShape" presStyleCnt="0">
        <dgm:presLayoutVars>
          <dgm:dir/>
          <dgm:resizeHandles/>
        </dgm:presLayoutVars>
      </dgm:prSet>
      <dgm:spPr/>
    </dgm:pt>
    <dgm:pt modelId="{7E8C299B-DBED-4D22-B723-532EEDC686E5}" type="pres">
      <dgm:prSet presAssocID="{25EB01BC-335E-478A-973F-D9687211A75F}" presName="pyramid" presStyleLbl="node1" presStyleIdx="0" presStyleCnt="1" custLinFactNeighborX="1142" custLinFactNeighborY="-1803"/>
      <dgm:spPr>
        <a:solidFill>
          <a:schemeClr val="accent4">
            <a:lumMod val="60000"/>
            <a:lumOff val="40000"/>
          </a:schemeClr>
        </a:solidFill>
      </dgm:spPr>
    </dgm:pt>
    <dgm:pt modelId="{6090FD72-1C77-4412-8780-CF880C9EB80E}" type="pres">
      <dgm:prSet presAssocID="{25EB01BC-335E-478A-973F-D9687211A75F}" presName="theList" presStyleCnt="0"/>
      <dgm:spPr/>
    </dgm:pt>
    <dgm:pt modelId="{8F7E2231-7FD4-4A8D-8447-98435EDCAC5F}" type="pres">
      <dgm:prSet presAssocID="{68742FB3-79C5-4F5D-A47C-C1F01234D1B4}" presName="aNode" presStyleLbl="fgAcc1" presStyleIdx="0" presStyleCnt="3" custScaleX="250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FE71D-228C-470E-B291-99B3B70DC997}" type="pres">
      <dgm:prSet presAssocID="{68742FB3-79C5-4F5D-A47C-C1F01234D1B4}" presName="aSpace" presStyleCnt="0"/>
      <dgm:spPr/>
    </dgm:pt>
    <dgm:pt modelId="{9DE902A6-DA2C-4933-8A8F-22C28DB2C6EB}" type="pres">
      <dgm:prSet presAssocID="{E502D777-8BD2-4A63-A9F8-AF2EA26D9B9E}" presName="aNode" presStyleLbl="fgAcc1" presStyleIdx="1" presStyleCnt="3" custScaleX="251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2AAAF-15B4-440E-8934-B8F2C4669B6E}" type="pres">
      <dgm:prSet presAssocID="{E502D777-8BD2-4A63-A9F8-AF2EA26D9B9E}" presName="aSpace" presStyleCnt="0"/>
      <dgm:spPr/>
    </dgm:pt>
    <dgm:pt modelId="{A0334B44-6357-4CFF-ABBA-010902B3B4E9}" type="pres">
      <dgm:prSet presAssocID="{E54AC1E7-CFE0-4401-8FF3-14BA14CAE4D9}" presName="aNode" presStyleLbl="fgAcc1" presStyleIdx="2" presStyleCnt="3" custScaleX="248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A1450-0C81-4180-A5C1-737C28C4DABA}" type="pres">
      <dgm:prSet presAssocID="{E54AC1E7-CFE0-4401-8FF3-14BA14CAE4D9}" presName="aSpace" presStyleCnt="0"/>
      <dgm:spPr/>
    </dgm:pt>
  </dgm:ptLst>
  <dgm:cxnLst>
    <dgm:cxn modelId="{90415391-08A6-47DC-B87B-BDB4D65D633C}" srcId="{25EB01BC-335E-478A-973F-D9687211A75F}" destId="{68742FB3-79C5-4F5D-A47C-C1F01234D1B4}" srcOrd="0" destOrd="0" parTransId="{551CE992-6B4C-48DB-9B89-7A796362076E}" sibTransId="{250BC00B-E141-4912-94F4-40EEAD762106}"/>
    <dgm:cxn modelId="{377D14E9-F23F-4EA4-ACFE-3D1D2770DAD2}" type="presOf" srcId="{68742FB3-79C5-4F5D-A47C-C1F01234D1B4}" destId="{8F7E2231-7FD4-4A8D-8447-98435EDCAC5F}" srcOrd="0" destOrd="0" presId="urn:microsoft.com/office/officeart/2005/8/layout/pyramid2"/>
    <dgm:cxn modelId="{F1DA929F-5CDF-48C2-AA70-08D1DF5C4A41}" type="presOf" srcId="{25EB01BC-335E-478A-973F-D9687211A75F}" destId="{AFFA4C9F-E4AD-4173-B6AD-32BB03BD8EFE}" srcOrd="0" destOrd="0" presId="urn:microsoft.com/office/officeart/2005/8/layout/pyramid2"/>
    <dgm:cxn modelId="{6AC617DE-903B-46A8-B8A9-1825FA990FF7}" srcId="{25EB01BC-335E-478A-973F-D9687211A75F}" destId="{E502D777-8BD2-4A63-A9F8-AF2EA26D9B9E}" srcOrd="1" destOrd="0" parTransId="{ACA260DC-24C5-42DC-A0B7-AC261639B3E7}" sibTransId="{4A839F54-68F1-4E32-A1EF-8C44130BFCCF}"/>
    <dgm:cxn modelId="{3F5C10F8-AE53-47CA-B0C0-01FD227C9B51}" type="presOf" srcId="{E502D777-8BD2-4A63-A9F8-AF2EA26D9B9E}" destId="{9DE902A6-DA2C-4933-8A8F-22C28DB2C6EB}" srcOrd="0" destOrd="0" presId="urn:microsoft.com/office/officeart/2005/8/layout/pyramid2"/>
    <dgm:cxn modelId="{C5785045-A0DA-4C68-B1FD-6AE495D5F8E2}" srcId="{25EB01BC-335E-478A-973F-D9687211A75F}" destId="{E54AC1E7-CFE0-4401-8FF3-14BA14CAE4D9}" srcOrd="2" destOrd="0" parTransId="{D6AF3C59-D8FD-4DBE-B423-E1FDCFD0D7CD}" sibTransId="{82CD1E93-1DAC-4C63-8CE3-DF39C7CFF9DF}"/>
    <dgm:cxn modelId="{A2AA1B0A-B904-4B30-AC86-58D28AD8FE3E}" type="presOf" srcId="{E54AC1E7-CFE0-4401-8FF3-14BA14CAE4D9}" destId="{A0334B44-6357-4CFF-ABBA-010902B3B4E9}" srcOrd="0" destOrd="0" presId="urn:microsoft.com/office/officeart/2005/8/layout/pyramid2"/>
    <dgm:cxn modelId="{CADB5C11-318F-4F50-BE59-5670C17DEDD5}" type="presParOf" srcId="{AFFA4C9F-E4AD-4173-B6AD-32BB03BD8EFE}" destId="{7E8C299B-DBED-4D22-B723-532EEDC686E5}" srcOrd="0" destOrd="0" presId="urn:microsoft.com/office/officeart/2005/8/layout/pyramid2"/>
    <dgm:cxn modelId="{71996EF4-73EE-4A6D-A648-313AEB61DA46}" type="presParOf" srcId="{AFFA4C9F-E4AD-4173-B6AD-32BB03BD8EFE}" destId="{6090FD72-1C77-4412-8780-CF880C9EB80E}" srcOrd="1" destOrd="0" presId="urn:microsoft.com/office/officeart/2005/8/layout/pyramid2"/>
    <dgm:cxn modelId="{2D68A768-466C-4DA9-B6EF-496AA7C38EEA}" type="presParOf" srcId="{6090FD72-1C77-4412-8780-CF880C9EB80E}" destId="{8F7E2231-7FD4-4A8D-8447-98435EDCAC5F}" srcOrd="0" destOrd="0" presId="urn:microsoft.com/office/officeart/2005/8/layout/pyramid2"/>
    <dgm:cxn modelId="{EA37B84F-63DE-489F-9243-08B4C9E5A8E0}" type="presParOf" srcId="{6090FD72-1C77-4412-8780-CF880C9EB80E}" destId="{41DFE71D-228C-470E-B291-99B3B70DC997}" srcOrd="1" destOrd="0" presId="urn:microsoft.com/office/officeart/2005/8/layout/pyramid2"/>
    <dgm:cxn modelId="{E4820230-634E-4FEA-A45F-0B6E3BE19BE6}" type="presParOf" srcId="{6090FD72-1C77-4412-8780-CF880C9EB80E}" destId="{9DE902A6-DA2C-4933-8A8F-22C28DB2C6EB}" srcOrd="2" destOrd="0" presId="urn:microsoft.com/office/officeart/2005/8/layout/pyramid2"/>
    <dgm:cxn modelId="{E55FA355-6289-407D-BB25-4D43B65500AE}" type="presParOf" srcId="{6090FD72-1C77-4412-8780-CF880C9EB80E}" destId="{3E82AAAF-15B4-440E-8934-B8F2C4669B6E}" srcOrd="3" destOrd="0" presId="urn:microsoft.com/office/officeart/2005/8/layout/pyramid2"/>
    <dgm:cxn modelId="{B5F0F4FD-4AE5-40BE-A518-72026A6785F3}" type="presParOf" srcId="{6090FD72-1C77-4412-8780-CF880C9EB80E}" destId="{A0334B44-6357-4CFF-ABBA-010902B3B4E9}" srcOrd="4" destOrd="0" presId="urn:microsoft.com/office/officeart/2005/8/layout/pyramid2"/>
    <dgm:cxn modelId="{D7C70324-8829-4217-AD27-CDBADBE19E7C}" type="presParOf" srcId="{6090FD72-1C77-4412-8780-CF880C9EB80E}" destId="{E60A1450-0C81-4180-A5C1-737C28C4DAB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A475A8-AD8B-4997-A7CE-423EAEB7B1F7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EB4270-7AF4-4C62-AD4E-218883F593DE}">
      <dgm:prSet phldrT="[Текст]" custT="1"/>
      <dgm:spPr/>
      <dgm:t>
        <a:bodyPr/>
        <a:lstStyle/>
        <a:p>
          <a:r>
            <a:rPr lang="ru-RU" sz="20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Абсолютные победители по общему результату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89F81-E082-4031-B03A-1744DBF9D4C5}" type="parTrans" cxnId="{FBBB6EE3-5FB6-45B0-9BA2-AA045A14075B}">
      <dgm:prSet/>
      <dgm:spPr/>
      <dgm:t>
        <a:bodyPr/>
        <a:lstStyle/>
        <a:p>
          <a:endParaRPr lang="ru-RU"/>
        </a:p>
      </dgm:t>
    </dgm:pt>
    <dgm:pt modelId="{A5CD6493-153D-4DB4-9028-C0A71F969932}" type="sibTrans" cxnId="{FBBB6EE3-5FB6-45B0-9BA2-AA045A14075B}">
      <dgm:prSet/>
      <dgm:spPr/>
      <dgm:t>
        <a:bodyPr/>
        <a:lstStyle/>
        <a:p>
          <a:endParaRPr lang="ru-RU"/>
        </a:p>
      </dgm:t>
    </dgm:pt>
    <dgm:pt modelId="{849E7967-3F0D-4B32-83E6-91E1130AEBCC}">
      <dgm:prSet phldrT="[Текст]" custT="1"/>
      <dgm:spPr/>
      <dgm:t>
        <a:bodyPr/>
        <a:lstStyle/>
        <a:p>
          <a:pPr algn="ctr"/>
          <a:r>
            <a:rPr lang="ru-RU" sz="20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Номинация «Творческий проект»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EFD3A-F4EB-4C98-A504-0F7EB1F905C9}" type="parTrans" cxnId="{3AC0D0A1-5F00-4DC8-A238-C34701237F0F}">
      <dgm:prSet/>
      <dgm:spPr/>
      <dgm:t>
        <a:bodyPr/>
        <a:lstStyle/>
        <a:p>
          <a:endParaRPr lang="ru-RU"/>
        </a:p>
      </dgm:t>
    </dgm:pt>
    <dgm:pt modelId="{CD89E602-2FFF-4D45-9EBC-AACCEE902EEA}" type="sibTrans" cxnId="{3AC0D0A1-5F00-4DC8-A238-C34701237F0F}">
      <dgm:prSet/>
      <dgm:spPr/>
      <dgm:t>
        <a:bodyPr/>
        <a:lstStyle/>
        <a:p>
          <a:endParaRPr lang="ru-RU"/>
        </a:p>
      </dgm:t>
    </dgm:pt>
    <dgm:pt modelId="{B579F736-AEF5-4B27-B785-62EF3B4FC1F1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444444"/>
              </a:solidFill>
              <a:effectLst/>
              <a:latin typeface="Times New Roman"/>
              <a:ea typeface="Times New Roman"/>
            </a:rPr>
            <a:t>Номинация «Инновационный опыт»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57FED9-49C8-4A2C-928E-9401B3F0DC69}" type="parTrans" cxnId="{4C27C6E8-C45C-44F7-A4C2-1F6E5D1F90D4}">
      <dgm:prSet/>
      <dgm:spPr/>
      <dgm:t>
        <a:bodyPr/>
        <a:lstStyle/>
        <a:p>
          <a:endParaRPr lang="ru-RU"/>
        </a:p>
      </dgm:t>
    </dgm:pt>
    <dgm:pt modelId="{F1DFD5A9-F0E3-49D3-BC72-450EFB20C985}" type="sibTrans" cxnId="{4C27C6E8-C45C-44F7-A4C2-1F6E5D1F90D4}">
      <dgm:prSet/>
      <dgm:spPr/>
      <dgm:t>
        <a:bodyPr/>
        <a:lstStyle/>
        <a:p>
          <a:endParaRPr lang="ru-RU"/>
        </a:p>
      </dgm:t>
    </dgm:pt>
    <dgm:pt modelId="{2DDE2ACC-D277-4430-9563-89DB7263C830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000" b="1" dirty="0" smtClean="0">
              <a:solidFill>
                <a:srgbClr val="FF0000"/>
              </a:solidFill>
              <a:effectLst/>
              <a:latin typeface="Times New Roman"/>
              <a:ea typeface="Times New Roman"/>
            </a:rPr>
            <a:t>1 место </a:t>
          </a:r>
          <a:r>
            <a:rPr lang="ru-RU" sz="1800" b="0" i="0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Воспитатель МАДОУ «ЦРР – детский сад № 397» (</a:t>
          </a:r>
          <a:r>
            <a:rPr lang="ru-RU" sz="1800" i="0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Пермский край) – проект «Пермь-Сити»</a:t>
          </a:r>
          <a:endParaRPr lang="ru-RU" sz="18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4EE89-B0EE-45BC-A0C9-7B963A84CBA4}" type="parTrans" cxnId="{CDA79E77-AED5-4C84-A15D-F183B8C1C7A3}">
      <dgm:prSet/>
      <dgm:spPr/>
      <dgm:t>
        <a:bodyPr/>
        <a:lstStyle/>
        <a:p>
          <a:endParaRPr lang="ru-RU"/>
        </a:p>
      </dgm:t>
    </dgm:pt>
    <dgm:pt modelId="{A1375859-42C6-43AD-95AF-94A2FE5E9147}" type="sibTrans" cxnId="{CDA79E77-AED5-4C84-A15D-F183B8C1C7A3}">
      <dgm:prSet/>
      <dgm:spPr/>
      <dgm:t>
        <a:bodyPr/>
        <a:lstStyle/>
        <a:p>
          <a:endParaRPr lang="ru-RU"/>
        </a:p>
      </dgm:t>
    </dgm:pt>
    <dgm:pt modelId="{568ECC28-841B-4A62-86A5-1F4B4C11CEA4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effectLst/>
              <a:latin typeface="Times New Roman"/>
              <a:ea typeface="Times New Roman"/>
            </a:rPr>
            <a:t>1 место</a:t>
          </a:r>
          <a:r>
            <a:rPr lang="ru-RU" sz="2000" dirty="0" smtClean="0">
              <a:effectLst/>
              <a:latin typeface="Times New Roman"/>
              <a:ea typeface="Times New Roman"/>
            </a:rPr>
            <a:t> </a:t>
          </a:r>
          <a:r>
            <a:rPr lang="ru-RU" sz="1800" i="0" dirty="0" smtClean="0">
              <a:effectLst/>
              <a:latin typeface="Times New Roman"/>
              <a:ea typeface="Times New Roman"/>
            </a:rPr>
            <a:t>Команда МАДОУ «Мишки-</a:t>
          </a:r>
          <a:r>
            <a:rPr lang="ru-RU" sz="1800" i="0" dirty="0" err="1" smtClean="0">
              <a:effectLst/>
              <a:latin typeface="Times New Roman"/>
              <a:ea typeface="Times New Roman"/>
            </a:rPr>
            <a:t>айтишки</a:t>
          </a:r>
          <a:r>
            <a:rPr lang="ru-RU" sz="1800" i="0" dirty="0" smtClean="0">
              <a:effectLst/>
              <a:latin typeface="Times New Roman"/>
              <a:ea typeface="Times New Roman"/>
            </a:rPr>
            <a:t>» (Пермский край) – проект «Агрокомплекс «</a:t>
          </a:r>
          <a:r>
            <a:rPr lang="ru-RU" sz="1800" i="0" dirty="0" err="1" smtClean="0">
              <a:effectLst/>
              <a:latin typeface="Times New Roman"/>
              <a:ea typeface="Times New Roman"/>
            </a:rPr>
            <a:t>АртМакс</a:t>
          </a:r>
          <a:r>
            <a:rPr lang="ru-RU" sz="1800" i="0" dirty="0" smtClean="0">
              <a:effectLst/>
              <a:latin typeface="Times New Roman"/>
              <a:ea typeface="Times New Roman"/>
            </a:rPr>
            <a:t>»</a:t>
          </a:r>
          <a:endParaRPr lang="ru-RU" sz="1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D8D4D8-0232-4A0B-9977-ECE99A4CDBDE}" type="parTrans" cxnId="{73BC5594-961A-45AC-BDB2-A419BACA9C11}">
      <dgm:prSet/>
      <dgm:spPr/>
      <dgm:t>
        <a:bodyPr/>
        <a:lstStyle/>
        <a:p>
          <a:endParaRPr lang="ru-RU"/>
        </a:p>
      </dgm:t>
    </dgm:pt>
    <dgm:pt modelId="{5A44E463-9069-4F34-826B-87F754935D0C}" type="sibTrans" cxnId="{73BC5594-961A-45AC-BDB2-A419BACA9C11}">
      <dgm:prSet/>
      <dgm:spPr/>
      <dgm:t>
        <a:bodyPr/>
        <a:lstStyle/>
        <a:p>
          <a:endParaRPr lang="ru-RU"/>
        </a:p>
      </dgm:t>
    </dgm:pt>
    <dgm:pt modelId="{FB774833-15E0-4803-ADCF-D42DCFD8AE7A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место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Команда МАДОУ «ЛЕГОПОЛИС» (Пермский край) – проект «Колесо времени»</a:t>
          </a:r>
          <a:endParaRPr lang="ru-RU" sz="1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581B8A-FA8A-4DEC-9EAC-2068211C84CC}" type="parTrans" cxnId="{17293FE2-B8B4-43E3-B31D-BBBD0FE29CFC}">
      <dgm:prSet/>
      <dgm:spPr/>
      <dgm:t>
        <a:bodyPr/>
        <a:lstStyle/>
        <a:p>
          <a:endParaRPr lang="ru-RU"/>
        </a:p>
      </dgm:t>
    </dgm:pt>
    <dgm:pt modelId="{4ADAD794-6D6A-4239-8958-A36DC12C2596}" type="sibTrans" cxnId="{17293FE2-B8B4-43E3-B31D-BBBD0FE29CFC}">
      <dgm:prSet/>
      <dgm:spPr/>
      <dgm:t>
        <a:bodyPr/>
        <a:lstStyle/>
        <a:p>
          <a:endParaRPr lang="ru-RU"/>
        </a:p>
      </dgm:t>
    </dgm:pt>
    <dgm:pt modelId="{95CE5F76-2AED-4073-915B-827CF57118C5}" type="pres">
      <dgm:prSet presAssocID="{4CA475A8-AD8B-4997-A7CE-423EAEB7B1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C1BB74-7BD3-438B-849E-2E7BA7F3E561}" type="pres">
      <dgm:prSet presAssocID="{A3EB4270-7AF4-4C62-AD4E-218883F593DE}" presName="parentLin" presStyleCnt="0"/>
      <dgm:spPr/>
    </dgm:pt>
    <dgm:pt modelId="{07B2541B-D809-476C-92E1-7D1BE7F8EC00}" type="pres">
      <dgm:prSet presAssocID="{A3EB4270-7AF4-4C62-AD4E-218883F593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AFC2544-5DEA-4C79-BA6C-0B181FF5EFB9}" type="pres">
      <dgm:prSet presAssocID="{A3EB4270-7AF4-4C62-AD4E-218883F593DE}" presName="parentText" presStyleLbl="node1" presStyleIdx="0" presStyleCnt="3" custScaleX="142857" custScaleY="93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DE1A7-63E0-41A7-801B-C0FDAE3352F1}" type="pres">
      <dgm:prSet presAssocID="{A3EB4270-7AF4-4C62-AD4E-218883F593DE}" presName="negativeSpace" presStyleCnt="0"/>
      <dgm:spPr/>
    </dgm:pt>
    <dgm:pt modelId="{5678AAD6-8A29-47FC-8CA0-2E15E6267410}" type="pres">
      <dgm:prSet presAssocID="{A3EB4270-7AF4-4C62-AD4E-218883F593DE}" presName="childText" presStyleLbl="conFgAcc1" presStyleIdx="0" presStyleCnt="3" custScaleX="100000" custScaleY="84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4B44A-7DBF-4FAD-ADD1-2E73AAF66E29}" type="pres">
      <dgm:prSet presAssocID="{A5CD6493-153D-4DB4-9028-C0A71F969932}" presName="spaceBetweenRectangles" presStyleCnt="0"/>
      <dgm:spPr/>
    </dgm:pt>
    <dgm:pt modelId="{B5BA3FF6-FE7A-418A-B37A-EB1339186E54}" type="pres">
      <dgm:prSet presAssocID="{849E7967-3F0D-4B32-83E6-91E1130AEBCC}" presName="parentLin" presStyleCnt="0"/>
      <dgm:spPr/>
    </dgm:pt>
    <dgm:pt modelId="{FAB327FD-E4E3-43D4-B18D-5AB9733C89CA}" type="pres">
      <dgm:prSet presAssocID="{849E7967-3F0D-4B32-83E6-91E1130AEBC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30966C4-4930-482C-A533-AC2B51E49552}" type="pres">
      <dgm:prSet presAssocID="{849E7967-3F0D-4B32-83E6-91E1130AEBCC}" presName="parentText" presStyleLbl="node1" presStyleIdx="1" presStyleCnt="3" custScaleX="142857" custScaleY="88037" custLinFactNeighborX="-12562" custLinFactNeighborY="-4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4BC47-3599-4D82-886F-A540234D3636}" type="pres">
      <dgm:prSet presAssocID="{849E7967-3F0D-4B32-83E6-91E1130AEBCC}" presName="negativeSpace" presStyleCnt="0"/>
      <dgm:spPr/>
    </dgm:pt>
    <dgm:pt modelId="{06E218FF-1BC6-40B9-B298-1F0BBBB065F5}" type="pres">
      <dgm:prSet presAssocID="{849E7967-3F0D-4B32-83E6-91E1130AEBC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D6389-61C2-43D8-BDD5-71772F8DA96E}" type="pres">
      <dgm:prSet presAssocID="{CD89E602-2FFF-4D45-9EBC-AACCEE902EEA}" presName="spaceBetweenRectangles" presStyleCnt="0"/>
      <dgm:spPr/>
    </dgm:pt>
    <dgm:pt modelId="{D0B9E7E1-06AA-4899-9FF9-34CE3815A9BC}" type="pres">
      <dgm:prSet presAssocID="{B579F736-AEF5-4B27-B785-62EF3B4FC1F1}" presName="parentLin" presStyleCnt="0"/>
      <dgm:spPr/>
    </dgm:pt>
    <dgm:pt modelId="{F6A15D65-9F0D-4DDE-9E30-8847F3610132}" type="pres">
      <dgm:prSet presAssocID="{B579F736-AEF5-4B27-B785-62EF3B4FC1F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B677984-C6E8-4905-BD8D-7F459450C90A}" type="pres">
      <dgm:prSet presAssocID="{B579F736-AEF5-4B27-B785-62EF3B4FC1F1}" presName="parentText" presStyleLbl="node1" presStyleIdx="2" presStyleCnt="3" custScaleX="139885" custScaleY="79861" custLinFactNeighborX="-67365" custLinFactNeighborY="-249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D9BBC-6D31-4CFB-AED6-35E83C20D2D5}" type="pres">
      <dgm:prSet presAssocID="{B579F736-AEF5-4B27-B785-62EF3B4FC1F1}" presName="negativeSpace" presStyleCnt="0"/>
      <dgm:spPr/>
    </dgm:pt>
    <dgm:pt modelId="{B0E6F136-4837-4AF9-8475-C12209903C26}" type="pres">
      <dgm:prSet presAssocID="{B579F736-AEF5-4B27-B785-62EF3B4FC1F1}" presName="childText" presStyleLbl="conFgAcc1" presStyleIdx="2" presStyleCnt="3" custLinFactNeighborX="-1167" custLinFactNeighborY="6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DDC36A-1BDA-41EE-BF70-F5215054DA83}" type="presOf" srcId="{849E7967-3F0D-4B32-83E6-91E1130AEBCC}" destId="{FAB327FD-E4E3-43D4-B18D-5AB9733C89CA}" srcOrd="0" destOrd="0" presId="urn:microsoft.com/office/officeart/2005/8/layout/list1"/>
    <dgm:cxn modelId="{0F9DE986-BF63-426D-9B02-B168E13B1F21}" type="presOf" srcId="{849E7967-3F0D-4B32-83E6-91E1130AEBCC}" destId="{E30966C4-4930-482C-A533-AC2B51E49552}" srcOrd="1" destOrd="0" presId="urn:microsoft.com/office/officeart/2005/8/layout/list1"/>
    <dgm:cxn modelId="{3AC0D0A1-5F00-4DC8-A238-C34701237F0F}" srcId="{4CA475A8-AD8B-4997-A7CE-423EAEB7B1F7}" destId="{849E7967-3F0D-4B32-83E6-91E1130AEBCC}" srcOrd="1" destOrd="0" parTransId="{4BBEFD3A-F4EB-4C98-A504-0F7EB1F905C9}" sibTransId="{CD89E602-2FFF-4D45-9EBC-AACCEE902EEA}"/>
    <dgm:cxn modelId="{F68CEAD5-784D-434E-8215-03892A36B525}" type="presOf" srcId="{A3EB4270-7AF4-4C62-AD4E-218883F593DE}" destId="{07B2541B-D809-476C-92E1-7D1BE7F8EC00}" srcOrd="0" destOrd="0" presId="urn:microsoft.com/office/officeart/2005/8/layout/list1"/>
    <dgm:cxn modelId="{D2D17C50-0DEC-47AE-B0EB-A061EFEE87AC}" type="presOf" srcId="{4CA475A8-AD8B-4997-A7CE-423EAEB7B1F7}" destId="{95CE5F76-2AED-4073-915B-827CF57118C5}" srcOrd="0" destOrd="0" presId="urn:microsoft.com/office/officeart/2005/8/layout/list1"/>
    <dgm:cxn modelId="{AD0590FE-CDA0-437E-98D3-6DFB95C57456}" type="presOf" srcId="{2DDE2ACC-D277-4430-9563-89DB7263C830}" destId="{B0E6F136-4837-4AF9-8475-C12209903C26}" srcOrd="0" destOrd="0" presId="urn:microsoft.com/office/officeart/2005/8/layout/list1"/>
    <dgm:cxn modelId="{7C2EF2C5-A13C-400C-B781-8ED9D82B872A}" type="presOf" srcId="{B579F736-AEF5-4B27-B785-62EF3B4FC1F1}" destId="{AB677984-C6E8-4905-BD8D-7F459450C90A}" srcOrd="1" destOrd="0" presId="urn:microsoft.com/office/officeart/2005/8/layout/list1"/>
    <dgm:cxn modelId="{64212D33-1172-4784-AC4D-BF72577FF94F}" type="presOf" srcId="{FB774833-15E0-4803-ADCF-D42DCFD8AE7A}" destId="{5678AAD6-8A29-47FC-8CA0-2E15E6267410}" srcOrd="0" destOrd="0" presId="urn:microsoft.com/office/officeart/2005/8/layout/list1"/>
    <dgm:cxn modelId="{73BC5594-961A-45AC-BDB2-A419BACA9C11}" srcId="{849E7967-3F0D-4B32-83E6-91E1130AEBCC}" destId="{568ECC28-841B-4A62-86A5-1F4B4C11CEA4}" srcOrd="0" destOrd="0" parTransId="{B4D8D4D8-0232-4A0B-9977-ECE99A4CDBDE}" sibTransId="{5A44E463-9069-4F34-826B-87F754935D0C}"/>
    <dgm:cxn modelId="{4C27C6E8-C45C-44F7-A4C2-1F6E5D1F90D4}" srcId="{4CA475A8-AD8B-4997-A7CE-423EAEB7B1F7}" destId="{B579F736-AEF5-4B27-B785-62EF3B4FC1F1}" srcOrd="2" destOrd="0" parTransId="{7A57FED9-49C8-4A2C-928E-9401B3F0DC69}" sibTransId="{F1DFD5A9-F0E3-49D3-BC72-450EFB20C985}"/>
    <dgm:cxn modelId="{83E0D90F-E174-4256-98BB-45C212546CF1}" type="presOf" srcId="{B579F736-AEF5-4B27-B785-62EF3B4FC1F1}" destId="{F6A15D65-9F0D-4DDE-9E30-8847F3610132}" srcOrd="0" destOrd="0" presId="urn:microsoft.com/office/officeart/2005/8/layout/list1"/>
    <dgm:cxn modelId="{CDA79E77-AED5-4C84-A15D-F183B8C1C7A3}" srcId="{B579F736-AEF5-4B27-B785-62EF3B4FC1F1}" destId="{2DDE2ACC-D277-4430-9563-89DB7263C830}" srcOrd="0" destOrd="0" parTransId="{7AD4EE89-B0EE-45BC-A0C9-7B963A84CBA4}" sibTransId="{A1375859-42C6-43AD-95AF-94A2FE5E9147}"/>
    <dgm:cxn modelId="{038C27B3-E0FD-4882-8F88-D6D4960C60FE}" type="presOf" srcId="{568ECC28-841B-4A62-86A5-1F4B4C11CEA4}" destId="{06E218FF-1BC6-40B9-B298-1F0BBBB065F5}" srcOrd="0" destOrd="0" presId="urn:microsoft.com/office/officeart/2005/8/layout/list1"/>
    <dgm:cxn modelId="{17293FE2-B8B4-43E3-B31D-BBBD0FE29CFC}" srcId="{A3EB4270-7AF4-4C62-AD4E-218883F593DE}" destId="{FB774833-15E0-4803-ADCF-D42DCFD8AE7A}" srcOrd="0" destOrd="0" parTransId="{51581B8A-FA8A-4DEC-9EAC-2068211C84CC}" sibTransId="{4ADAD794-6D6A-4239-8958-A36DC12C2596}"/>
    <dgm:cxn modelId="{72AC41B0-8154-4949-8942-F93C36FD3E64}" type="presOf" srcId="{A3EB4270-7AF4-4C62-AD4E-218883F593DE}" destId="{1AFC2544-5DEA-4C79-BA6C-0B181FF5EFB9}" srcOrd="1" destOrd="0" presId="urn:microsoft.com/office/officeart/2005/8/layout/list1"/>
    <dgm:cxn modelId="{FBBB6EE3-5FB6-45B0-9BA2-AA045A14075B}" srcId="{4CA475A8-AD8B-4997-A7CE-423EAEB7B1F7}" destId="{A3EB4270-7AF4-4C62-AD4E-218883F593DE}" srcOrd="0" destOrd="0" parTransId="{FC489F81-E082-4031-B03A-1744DBF9D4C5}" sibTransId="{A5CD6493-153D-4DB4-9028-C0A71F969932}"/>
    <dgm:cxn modelId="{3E2D3B7A-8D50-432B-9F62-EFEF5D45A9F4}" type="presParOf" srcId="{95CE5F76-2AED-4073-915B-827CF57118C5}" destId="{33C1BB74-7BD3-438B-849E-2E7BA7F3E561}" srcOrd="0" destOrd="0" presId="urn:microsoft.com/office/officeart/2005/8/layout/list1"/>
    <dgm:cxn modelId="{2D37DC57-B97A-4D5C-BE40-E2D96791E36F}" type="presParOf" srcId="{33C1BB74-7BD3-438B-849E-2E7BA7F3E561}" destId="{07B2541B-D809-476C-92E1-7D1BE7F8EC00}" srcOrd="0" destOrd="0" presId="urn:microsoft.com/office/officeart/2005/8/layout/list1"/>
    <dgm:cxn modelId="{2FA2452E-C606-42DF-A6AA-5C32E7DD7426}" type="presParOf" srcId="{33C1BB74-7BD3-438B-849E-2E7BA7F3E561}" destId="{1AFC2544-5DEA-4C79-BA6C-0B181FF5EFB9}" srcOrd="1" destOrd="0" presId="urn:microsoft.com/office/officeart/2005/8/layout/list1"/>
    <dgm:cxn modelId="{84C24C37-CFF5-478A-B60F-BEFB2695FCC8}" type="presParOf" srcId="{95CE5F76-2AED-4073-915B-827CF57118C5}" destId="{7A4DE1A7-63E0-41A7-801B-C0FDAE3352F1}" srcOrd="1" destOrd="0" presId="urn:microsoft.com/office/officeart/2005/8/layout/list1"/>
    <dgm:cxn modelId="{423EE69F-C06F-4E12-AB27-30A084F2465A}" type="presParOf" srcId="{95CE5F76-2AED-4073-915B-827CF57118C5}" destId="{5678AAD6-8A29-47FC-8CA0-2E15E6267410}" srcOrd="2" destOrd="0" presId="urn:microsoft.com/office/officeart/2005/8/layout/list1"/>
    <dgm:cxn modelId="{24363F36-54A2-4EE0-BB39-EDF3C268CD5F}" type="presParOf" srcId="{95CE5F76-2AED-4073-915B-827CF57118C5}" destId="{5D44B44A-7DBF-4FAD-ADD1-2E73AAF66E29}" srcOrd="3" destOrd="0" presId="urn:microsoft.com/office/officeart/2005/8/layout/list1"/>
    <dgm:cxn modelId="{6AF3E038-7FB7-43F1-A7E1-3FC69268B08E}" type="presParOf" srcId="{95CE5F76-2AED-4073-915B-827CF57118C5}" destId="{B5BA3FF6-FE7A-418A-B37A-EB1339186E54}" srcOrd="4" destOrd="0" presId="urn:microsoft.com/office/officeart/2005/8/layout/list1"/>
    <dgm:cxn modelId="{A7447D6C-03E5-49F9-8401-05D9DF92BD49}" type="presParOf" srcId="{B5BA3FF6-FE7A-418A-B37A-EB1339186E54}" destId="{FAB327FD-E4E3-43D4-B18D-5AB9733C89CA}" srcOrd="0" destOrd="0" presId="urn:microsoft.com/office/officeart/2005/8/layout/list1"/>
    <dgm:cxn modelId="{1D3CB564-97D2-4328-8F64-FA83DD7BA850}" type="presParOf" srcId="{B5BA3FF6-FE7A-418A-B37A-EB1339186E54}" destId="{E30966C4-4930-482C-A533-AC2B51E49552}" srcOrd="1" destOrd="0" presId="urn:microsoft.com/office/officeart/2005/8/layout/list1"/>
    <dgm:cxn modelId="{C302BC0A-EA7D-405A-8B12-5D7F22FDD9A2}" type="presParOf" srcId="{95CE5F76-2AED-4073-915B-827CF57118C5}" destId="{0EC4BC47-3599-4D82-886F-A540234D3636}" srcOrd="5" destOrd="0" presId="urn:microsoft.com/office/officeart/2005/8/layout/list1"/>
    <dgm:cxn modelId="{48332E0A-5EC5-414B-9F6C-86E4D8321E18}" type="presParOf" srcId="{95CE5F76-2AED-4073-915B-827CF57118C5}" destId="{06E218FF-1BC6-40B9-B298-1F0BBBB065F5}" srcOrd="6" destOrd="0" presId="urn:microsoft.com/office/officeart/2005/8/layout/list1"/>
    <dgm:cxn modelId="{7DDF7A97-C89D-4482-BD6F-421344DA51F0}" type="presParOf" srcId="{95CE5F76-2AED-4073-915B-827CF57118C5}" destId="{523D6389-61C2-43D8-BDD5-71772F8DA96E}" srcOrd="7" destOrd="0" presId="urn:microsoft.com/office/officeart/2005/8/layout/list1"/>
    <dgm:cxn modelId="{1B99E881-2204-435D-94FB-9AEFD41D906D}" type="presParOf" srcId="{95CE5F76-2AED-4073-915B-827CF57118C5}" destId="{D0B9E7E1-06AA-4899-9FF9-34CE3815A9BC}" srcOrd="8" destOrd="0" presId="urn:microsoft.com/office/officeart/2005/8/layout/list1"/>
    <dgm:cxn modelId="{CD0A612C-3003-4ACC-BEB3-B15BE71B19A7}" type="presParOf" srcId="{D0B9E7E1-06AA-4899-9FF9-34CE3815A9BC}" destId="{F6A15D65-9F0D-4DDE-9E30-8847F3610132}" srcOrd="0" destOrd="0" presId="urn:microsoft.com/office/officeart/2005/8/layout/list1"/>
    <dgm:cxn modelId="{5567DB92-B086-4CD7-93EE-CB31078C6A0D}" type="presParOf" srcId="{D0B9E7E1-06AA-4899-9FF9-34CE3815A9BC}" destId="{AB677984-C6E8-4905-BD8D-7F459450C90A}" srcOrd="1" destOrd="0" presId="urn:microsoft.com/office/officeart/2005/8/layout/list1"/>
    <dgm:cxn modelId="{9D23D9C3-213D-45F8-A057-F7A38841CAE9}" type="presParOf" srcId="{95CE5F76-2AED-4073-915B-827CF57118C5}" destId="{3DFD9BBC-6D31-4CFB-AED6-35E83C20D2D5}" srcOrd="9" destOrd="0" presId="urn:microsoft.com/office/officeart/2005/8/layout/list1"/>
    <dgm:cxn modelId="{1DCE6662-DDBF-48A9-90B4-B2AC587114F1}" type="presParOf" srcId="{95CE5F76-2AED-4073-915B-827CF57118C5}" destId="{B0E6F136-4837-4AF9-8475-C12209903C2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4861CF-1446-4925-A0F4-7105A5ABCF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0EB1D-D89E-4C3D-ADAB-AD313D901B65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Номинации для детей с ОВЗ и «Самое сложное проектное решение»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ED49B8-8060-440C-BCC0-49BD246482D5}" type="parTrans" cxnId="{A6622F5E-F787-448E-8A9D-EDE1C774D8AA}">
      <dgm:prSet/>
      <dgm:spPr/>
      <dgm:t>
        <a:bodyPr/>
        <a:lstStyle/>
        <a:p>
          <a:endParaRPr lang="ru-RU"/>
        </a:p>
      </dgm:t>
    </dgm:pt>
    <dgm:pt modelId="{208E8D3F-4B7A-4D96-838C-D65463891A3B}" type="sibTrans" cxnId="{A6622F5E-F787-448E-8A9D-EDE1C774D8AA}">
      <dgm:prSet/>
      <dgm:spPr/>
      <dgm:t>
        <a:bodyPr/>
        <a:lstStyle/>
        <a:p>
          <a:endParaRPr lang="ru-RU"/>
        </a:p>
      </dgm:t>
    </dgm:pt>
    <dgm:pt modelId="{34288FE9-A2A7-4E27-A40E-0ACED536D27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Абсолютный победитель </a:t>
          </a:r>
          <a:r>
            <a:rPr lang="ru-RU" sz="1600" i="0" dirty="0" smtClean="0">
              <a:effectLst/>
              <a:latin typeface="Times New Roman"/>
              <a:ea typeface="Times New Roman"/>
            </a:rPr>
            <a:t>Команда МАДОУ </a:t>
          </a:r>
          <a:r>
            <a:rPr lang="ru-RU" sz="1600" dirty="0" smtClean="0">
              <a:effectLst/>
              <a:latin typeface="Times New Roman"/>
              <a:ea typeface="Calibri"/>
            </a:rPr>
            <a:t>«</a:t>
          </a:r>
          <a:r>
            <a:rPr lang="ru-RU" sz="1600" dirty="0" err="1" smtClean="0">
              <a:effectLst/>
              <a:latin typeface="Times New Roman"/>
              <a:ea typeface="Calibri"/>
            </a:rPr>
            <a:t>Журавушка</a:t>
          </a:r>
          <a:r>
            <a:rPr lang="ru-RU" sz="1600" dirty="0" smtClean="0">
              <a:effectLst/>
              <a:latin typeface="Times New Roman"/>
              <a:ea typeface="Calibri"/>
            </a:rPr>
            <a:t>» </a:t>
          </a:r>
          <a:r>
            <a:rPr lang="ru-RU" sz="1600" b="0" i="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(Пермский край)</a:t>
          </a:r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>
              <a:effectLst/>
              <a:latin typeface="Times New Roman"/>
              <a:ea typeface="Calibri"/>
            </a:rPr>
            <a:t>- проект </a:t>
          </a:r>
          <a:r>
            <a:rPr lang="ru-RU" sz="1600" b="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«Моя РОБО -ФЕРМА»</a:t>
          </a:r>
          <a:endParaRPr lang="ru-RU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0F0AE0-87D1-437C-AC96-BC4E97DADEEF}" type="parTrans" cxnId="{E32A5066-7A6F-4876-AD1C-4DB8C9321C8C}">
      <dgm:prSet/>
      <dgm:spPr/>
      <dgm:t>
        <a:bodyPr/>
        <a:lstStyle/>
        <a:p>
          <a:endParaRPr lang="ru-RU"/>
        </a:p>
      </dgm:t>
    </dgm:pt>
    <dgm:pt modelId="{507FFCE1-E53A-4E23-AED6-FD76807C0ABC}" type="sibTrans" cxnId="{E32A5066-7A6F-4876-AD1C-4DB8C9321C8C}">
      <dgm:prSet/>
      <dgm:spPr/>
      <dgm:t>
        <a:bodyPr/>
        <a:lstStyle/>
        <a:p>
          <a:endParaRPr lang="ru-RU"/>
        </a:p>
      </dgm:t>
    </dgm:pt>
    <dgm:pt modelId="{8DAF1976-E6EE-4055-868A-9EB6A7BCB273}">
      <dgm:prSet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место </a:t>
          </a: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</a:t>
          </a:r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Детский сад № 30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«Мишка» </a:t>
          </a:r>
          <a:r>
            <a:rPr lang="ru-RU" sz="1600" i="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(Пермский край) - проект </a:t>
          </a:r>
          <a:r>
            <a:rPr lang="ru-RU" sz="16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«Автоматизированный доильный комплекс «Зорька»</a:t>
          </a:r>
          <a:endParaRPr lang="ru-RU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1E2AD-404C-4DEC-A842-0178FD061462}" type="parTrans" cxnId="{A84B8118-F770-45DF-BC74-FFB268733F61}">
      <dgm:prSet/>
      <dgm:spPr/>
      <dgm:t>
        <a:bodyPr/>
        <a:lstStyle/>
        <a:p>
          <a:endParaRPr lang="ru-RU"/>
        </a:p>
      </dgm:t>
    </dgm:pt>
    <dgm:pt modelId="{71941F90-20FD-4DEE-B7F4-F468D1E627EA}" type="sibTrans" cxnId="{A84B8118-F770-45DF-BC74-FFB268733F61}">
      <dgm:prSet/>
      <dgm:spPr/>
      <dgm:t>
        <a:bodyPr/>
        <a:lstStyle/>
        <a:p>
          <a:endParaRPr lang="ru-RU"/>
        </a:p>
      </dgm:t>
    </dgm:pt>
    <dgm:pt modelId="{77F0E1D4-00FE-4CFD-9ACB-97F74CE7EC91}">
      <dgm:prSet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5AA79-A54E-4A62-82B7-FD648A4F5E9E}" type="parTrans" cxnId="{69B934BB-C319-41A4-9C10-809B1FFAD8AB}">
      <dgm:prSet/>
      <dgm:spPr/>
      <dgm:t>
        <a:bodyPr/>
        <a:lstStyle/>
        <a:p>
          <a:endParaRPr lang="ru-RU"/>
        </a:p>
      </dgm:t>
    </dgm:pt>
    <dgm:pt modelId="{CA4334E5-91C7-47B5-B2EF-1FED729F9261}" type="sibTrans" cxnId="{69B934BB-C319-41A4-9C10-809B1FFAD8AB}">
      <dgm:prSet/>
      <dgm:spPr/>
      <dgm:t>
        <a:bodyPr/>
        <a:lstStyle/>
        <a:p>
          <a:endParaRPr lang="ru-RU"/>
        </a:p>
      </dgm:t>
    </dgm:pt>
    <dgm:pt modelId="{DAECAA84-72D0-4B5C-9EF7-C96BF7DBB61C}" type="pres">
      <dgm:prSet presAssocID="{644861CF-1446-4925-A0F4-7105A5ABCF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7910B5-7B5E-4D32-A642-DCF4BE240DF3}" type="pres">
      <dgm:prSet presAssocID="{4920EB1D-D89E-4C3D-ADAB-AD313D901B65}" presName="parentLin" presStyleCnt="0"/>
      <dgm:spPr/>
    </dgm:pt>
    <dgm:pt modelId="{662535CC-37B7-4616-8D3B-9CE33EB75B1F}" type="pres">
      <dgm:prSet presAssocID="{4920EB1D-D89E-4C3D-ADAB-AD313D901B65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D0BFB29-01A9-44C3-8503-A6417EFB4D5E}" type="pres">
      <dgm:prSet presAssocID="{4920EB1D-D89E-4C3D-ADAB-AD313D901B65}" presName="parentText" presStyleLbl="node1" presStyleIdx="0" presStyleCnt="1" custAng="10800000" custFlipVert="1" custScaleX="142857" custScaleY="33041" custLinFactNeighborX="4591" custLinFactNeighborY="-225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42026-91DE-48BD-9833-CBB33938F022}" type="pres">
      <dgm:prSet presAssocID="{4920EB1D-D89E-4C3D-ADAB-AD313D901B65}" presName="negativeSpace" presStyleCnt="0"/>
      <dgm:spPr/>
    </dgm:pt>
    <dgm:pt modelId="{6383BD8F-3D52-4473-B8BA-1B7513102EA4}" type="pres">
      <dgm:prSet presAssocID="{4920EB1D-D89E-4C3D-ADAB-AD313D901B65}" presName="childText" presStyleLbl="conFgAcc1" presStyleIdx="0" presStyleCnt="1" custScaleX="97647" custScaleY="67063" custLinFactNeighborX="1667" custLinFactNeighborY="11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C99DB1-8DE3-4F02-B160-176CA049F7E2}" type="presOf" srcId="{644861CF-1446-4925-A0F4-7105A5ABCF8D}" destId="{DAECAA84-72D0-4B5C-9EF7-C96BF7DBB61C}" srcOrd="0" destOrd="0" presId="urn:microsoft.com/office/officeart/2005/8/layout/list1"/>
    <dgm:cxn modelId="{A6622F5E-F787-448E-8A9D-EDE1C774D8AA}" srcId="{644861CF-1446-4925-A0F4-7105A5ABCF8D}" destId="{4920EB1D-D89E-4C3D-ADAB-AD313D901B65}" srcOrd="0" destOrd="0" parTransId="{0AED49B8-8060-440C-BCC0-49BD246482D5}" sibTransId="{208E8D3F-4B7A-4D96-838C-D65463891A3B}"/>
    <dgm:cxn modelId="{A84B8118-F770-45DF-BC74-FFB268733F61}" srcId="{4920EB1D-D89E-4C3D-ADAB-AD313D901B65}" destId="{8DAF1976-E6EE-4055-868A-9EB6A7BCB273}" srcOrd="1" destOrd="0" parTransId="{C341E2AD-404C-4DEC-A842-0178FD061462}" sibTransId="{71941F90-20FD-4DEE-B7F4-F468D1E627EA}"/>
    <dgm:cxn modelId="{DDDA9398-5F12-4814-9B74-BEB288763BEE}" type="presOf" srcId="{77F0E1D4-00FE-4CFD-9ACB-97F74CE7EC91}" destId="{6383BD8F-3D52-4473-B8BA-1B7513102EA4}" srcOrd="0" destOrd="0" presId="urn:microsoft.com/office/officeart/2005/8/layout/list1"/>
    <dgm:cxn modelId="{69B934BB-C319-41A4-9C10-809B1FFAD8AB}" srcId="{4920EB1D-D89E-4C3D-ADAB-AD313D901B65}" destId="{77F0E1D4-00FE-4CFD-9ACB-97F74CE7EC91}" srcOrd="0" destOrd="0" parTransId="{1A35AA79-A54E-4A62-82B7-FD648A4F5E9E}" sibTransId="{CA4334E5-91C7-47B5-B2EF-1FED729F9261}"/>
    <dgm:cxn modelId="{E32A5066-7A6F-4876-AD1C-4DB8C9321C8C}" srcId="{4920EB1D-D89E-4C3D-ADAB-AD313D901B65}" destId="{34288FE9-A2A7-4E27-A40E-0ACED536D276}" srcOrd="2" destOrd="0" parTransId="{E60F0AE0-87D1-437C-AC96-BC4E97DADEEF}" sibTransId="{507FFCE1-E53A-4E23-AED6-FD76807C0ABC}"/>
    <dgm:cxn modelId="{4C4F34EC-1385-4682-9246-EC721BBB7EAC}" type="presOf" srcId="{4920EB1D-D89E-4C3D-ADAB-AD313D901B65}" destId="{1D0BFB29-01A9-44C3-8503-A6417EFB4D5E}" srcOrd="1" destOrd="0" presId="urn:microsoft.com/office/officeart/2005/8/layout/list1"/>
    <dgm:cxn modelId="{577897F4-2BCF-4313-99D9-26EBACFBD613}" type="presOf" srcId="{4920EB1D-D89E-4C3D-ADAB-AD313D901B65}" destId="{662535CC-37B7-4616-8D3B-9CE33EB75B1F}" srcOrd="0" destOrd="0" presId="urn:microsoft.com/office/officeart/2005/8/layout/list1"/>
    <dgm:cxn modelId="{CA93F84B-82E3-47D0-A801-16AB295B490A}" type="presOf" srcId="{34288FE9-A2A7-4E27-A40E-0ACED536D276}" destId="{6383BD8F-3D52-4473-B8BA-1B7513102EA4}" srcOrd="0" destOrd="2" presId="urn:microsoft.com/office/officeart/2005/8/layout/list1"/>
    <dgm:cxn modelId="{290F50A1-0BD7-4CAC-839D-7950F2D7FD94}" type="presOf" srcId="{8DAF1976-E6EE-4055-868A-9EB6A7BCB273}" destId="{6383BD8F-3D52-4473-B8BA-1B7513102EA4}" srcOrd="0" destOrd="1" presId="urn:microsoft.com/office/officeart/2005/8/layout/list1"/>
    <dgm:cxn modelId="{F1B0F822-72F5-494C-85B5-DFF4A4091A30}" type="presParOf" srcId="{DAECAA84-72D0-4B5C-9EF7-C96BF7DBB61C}" destId="{2D7910B5-7B5E-4D32-A642-DCF4BE240DF3}" srcOrd="0" destOrd="0" presId="urn:microsoft.com/office/officeart/2005/8/layout/list1"/>
    <dgm:cxn modelId="{4A3E1EDE-ECC9-41DE-AFDA-4FE22694ED96}" type="presParOf" srcId="{2D7910B5-7B5E-4D32-A642-DCF4BE240DF3}" destId="{662535CC-37B7-4616-8D3B-9CE33EB75B1F}" srcOrd="0" destOrd="0" presId="urn:microsoft.com/office/officeart/2005/8/layout/list1"/>
    <dgm:cxn modelId="{F5460AD7-19B5-467C-A847-74972FFFA0C6}" type="presParOf" srcId="{2D7910B5-7B5E-4D32-A642-DCF4BE240DF3}" destId="{1D0BFB29-01A9-44C3-8503-A6417EFB4D5E}" srcOrd="1" destOrd="0" presId="urn:microsoft.com/office/officeart/2005/8/layout/list1"/>
    <dgm:cxn modelId="{813D7D46-A15C-42E8-9E6D-5A3E603B8878}" type="presParOf" srcId="{DAECAA84-72D0-4B5C-9EF7-C96BF7DBB61C}" destId="{2AF42026-91DE-48BD-9833-CBB33938F022}" srcOrd="1" destOrd="0" presId="urn:microsoft.com/office/officeart/2005/8/layout/list1"/>
    <dgm:cxn modelId="{B62D86AF-57A8-444D-BC01-D2DA3C147245}" type="presParOf" srcId="{DAECAA84-72D0-4B5C-9EF7-C96BF7DBB61C}" destId="{6383BD8F-3D52-4473-B8BA-1B7513102EA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AC1A3-9EAF-4555-AFAC-8D4DB19A6361}">
      <dsp:nvSpPr>
        <dsp:cNvPr id="0" name=""/>
        <dsp:cNvSpPr/>
      </dsp:nvSpPr>
      <dsp:spPr>
        <a:xfrm>
          <a:off x="246285" y="203784"/>
          <a:ext cx="3547124" cy="11084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808" tIns="76200" rIns="76200" bIns="76200" numCol="1" spcCol="1270" anchor="ctr" anchorCtr="0">
          <a:noAutofit/>
        </a:bodyPr>
        <a:lstStyle/>
        <a:p>
          <a:pPr lvl="0" algn="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C98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Построение преемственности уровней образования</a:t>
          </a:r>
          <a:endParaRPr lang="ru-RU" sz="2000" b="1" kern="1200" dirty="0">
            <a:solidFill>
              <a:srgbClr val="2C983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285" y="203784"/>
        <a:ext cx="3547124" cy="1108476"/>
      </dsp:txXfrm>
    </dsp:sp>
    <dsp:sp modelId="{48FB1CC4-4CCE-4526-B8D4-C2918157DE09}">
      <dsp:nvSpPr>
        <dsp:cNvPr id="0" name=""/>
        <dsp:cNvSpPr/>
      </dsp:nvSpPr>
      <dsp:spPr>
        <a:xfrm>
          <a:off x="227844" y="183392"/>
          <a:ext cx="938708" cy="110622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4F457-B972-40B1-9878-7EE016CD7B78}">
      <dsp:nvSpPr>
        <dsp:cNvPr id="0" name=""/>
        <dsp:cNvSpPr/>
      </dsp:nvSpPr>
      <dsp:spPr>
        <a:xfrm>
          <a:off x="3990939" y="138146"/>
          <a:ext cx="4199334" cy="11084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808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2000" b="1" kern="1200" dirty="0" smtClean="0">
              <a:solidFill>
                <a:srgbClr val="2C98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творческого потенциала у детей</a:t>
          </a:r>
          <a:endParaRPr lang="ru-RU" sz="2000" b="1" kern="1200" dirty="0">
            <a:solidFill>
              <a:srgbClr val="2C983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0939" y="138146"/>
        <a:ext cx="4199334" cy="1108476"/>
      </dsp:txXfrm>
    </dsp:sp>
    <dsp:sp modelId="{C8D66F6C-3F9B-4053-ABDD-00BA53A307D8}">
      <dsp:nvSpPr>
        <dsp:cNvPr id="0" name=""/>
        <dsp:cNvSpPr/>
      </dsp:nvSpPr>
      <dsp:spPr>
        <a:xfrm>
          <a:off x="4033253" y="316745"/>
          <a:ext cx="1001381" cy="74118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02206-2B43-40B8-BAC5-570A1F91CD68}">
      <dsp:nvSpPr>
        <dsp:cNvPr id="0" name=""/>
        <dsp:cNvSpPr/>
      </dsp:nvSpPr>
      <dsp:spPr>
        <a:xfrm>
          <a:off x="341620" y="1599233"/>
          <a:ext cx="3547124" cy="11084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808" tIns="68580" rIns="68580" bIns="68580" numCol="1" spcCol="1270" anchor="ctr" anchorCtr="0">
          <a:noAutofit/>
        </a:bodyPr>
        <a:lstStyle/>
        <a:p>
          <a:pPr marL="0" marR="0" lvl="0" indent="0" algn="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2C98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вариативности содержания образования</a:t>
          </a: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620" y="1599233"/>
        <a:ext cx="3547124" cy="1108476"/>
      </dsp:txXfrm>
    </dsp:sp>
    <dsp:sp modelId="{E280EC1E-6E14-4A4B-A701-1BA0A5EDE64A}">
      <dsp:nvSpPr>
        <dsp:cNvPr id="0" name=""/>
        <dsp:cNvSpPr/>
      </dsp:nvSpPr>
      <dsp:spPr>
        <a:xfrm>
          <a:off x="4103667" y="1532686"/>
          <a:ext cx="775933" cy="11639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10911-93F8-4CEA-A2DE-F8698C96365A}">
      <dsp:nvSpPr>
        <dsp:cNvPr id="0" name=""/>
        <dsp:cNvSpPr/>
      </dsp:nvSpPr>
      <dsp:spPr>
        <a:xfrm>
          <a:off x="4103662" y="1608489"/>
          <a:ext cx="3904036" cy="11084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808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C98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</a:p>
        <a:p>
          <a:pPr lvl="0" algn="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C98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Учет индивидуальных</a:t>
          </a:r>
        </a:p>
        <a:p>
          <a:pPr lvl="0" algn="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C983E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склонностей каждого ребенка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b="1" kern="1200" dirty="0">
            <a:solidFill>
              <a:srgbClr val="2C983E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3662" y="1608489"/>
        <a:ext cx="3904036" cy="1108476"/>
      </dsp:txXfrm>
    </dsp:sp>
    <dsp:sp modelId="{81288037-65C5-4D9C-BD09-B87204E0819A}">
      <dsp:nvSpPr>
        <dsp:cNvPr id="0" name=""/>
        <dsp:cNvSpPr/>
      </dsp:nvSpPr>
      <dsp:spPr>
        <a:xfrm>
          <a:off x="227851" y="1532686"/>
          <a:ext cx="883734" cy="116390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B9C79-35AC-4289-878B-EFF32B41DA39}">
      <dsp:nvSpPr>
        <dsp:cNvPr id="0" name=""/>
        <dsp:cNvSpPr/>
      </dsp:nvSpPr>
      <dsp:spPr>
        <a:xfrm>
          <a:off x="1224592" y="3036279"/>
          <a:ext cx="5758189" cy="12788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808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Пермском крае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A818A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краевой проект «Детский </a:t>
          </a:r>
          <a:r>
            <a:rPr lang="ru-RU" sz="2000" b="1" kern="1200" dirty="0" err="1" smtClean="0">
              <a:solidFill>
                <a:srgbClr val="A818A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Техномир</a:t>
          </a:r>
          <a:r>
            <a:rPr lang="ru-RU" sz="2000" b="1" kern="1200" dirty="0" smtClean="0">
              <a:solidFill>
                <a:srgbClr val="A818A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 детей на основе технического конструирования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4592" y="3036279"/>
        <a:ext cx="5758189" cy="1278838"/>
      </dsp:txXfrm>
    </dsp:sp>
    <dsp:sp modelId="{011F255F-F2C2-4A5A-BBD7-AF1710C0F2F1}">
      <dsp:nvSpPr>
        <dsp:cNvPr id="0" name=""/>
        <dsp:cNvSpPr/>
      </dsp:nvSpPr>
      <dsp:spPr>
        <a:xfrm>
          <a:off x="586721" y="2944429"/>
          <a:ext cx="1223507" cy="141745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14DC8-5D83-4C0B-A8B9-255B81CD6D94}">
      <dsp:nvSpPr>
        <dsp:cNvPr id="0" name=""/>
        <dsp:cNvSpPr/>
      </dsp:nvSpPr>
      <dsp:spPr>
        <a:xfrm>
          <a:off x="591553" y="342784"/>
          <a:ext cx="4429832" cy="4429832"/>
        </a:xfrm>
        <a:prstGeom prst="pie">
          <a:avLst>
            <a:gd name="adj1" fmla="val 16200000"/>
            <a:gd name="adj2" fmla="val 180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Внебюджетные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КПК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80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6180" y="1281487"/>
        <a:ext cx="1582083" cy="1318402"/>
      </dsp:txXfrm>
    </dsp:sp>
    <dsp:sp modelId="{4A7DD5D5-4A29-4B05-B18B-BCBDEED05BCC}">
      <dsp:nvSpPr>
        <dsp:cNvPr id="0" name=""/>
        <dsp:cNvSpPr/>
      </dsp:nvSpPr>
      <dsp:spPr>
        <a:xfrm>
          <a:off x="500320" y="500992"/>
          <a:ext cx="4429832" cy="4429832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формы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649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1555042" y="3375110"/>
        <a:ext cx="2373124" cy="1160194"/>
      </dsp:txXfrm>
    </dsp:sp>
    <dsp:sp modelId="{AB812A53-35F2-40A4-94D0-6D965AF10939}">
      <dsp:nvSpPr>
        <dsp:cNvPr id="0" name=""/>
        <dsp:cNvSpPr/>
      </dsp:nvSpPr>
      <dsp:spPr>
        <a:xfrm>
          <a:off x="426983" y="381324"/>
          <a:ext cx="4429832" cy="4429832"/>
        </a:xfrm>
        <a:prstGeom prst="pie">
          <a:avLst>
            <a:gd name="adj1" fmla="val 9000000"/>
            <a:gd name="adj2" fmla="val 1620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КПК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151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0105" y="1320026"/>
        <a:ext cx="1582083" cy="1318402"/>
      </dsp:txXfrm>
    </dsp:sp>
    <dsp:sp modelId="{E7032378-89E6-447F-8132-F7A431F1BECC}">
      <dsp:nvSpPr>
        <dsp:cNvPr id="0" name=""/>
        <dsp:cNvSpPr/>
      </dsp:nvSpPr>
      <dsp:spPr>
        <a:xfrm>
          <a:off x="317691" y="68556"/>
          <a:ext cx="4978287" cy="497828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4AF7E-EC92-401A-B905-3BC571E8E2EC}">
      <dsp:nvSpPr>
        <dsp:cNvPr id="0" name=""/>
        <dsp:cNvSpPr/>
      </dsp:nvSpPr>
      <dsp:spPr>
        <a:xfrm>
          <a:off x="226092" y="226485"/>
          <a:ext cx="4978287" cy="497828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10228-A55E-4C81-9501-88AB3A855923}">
      <dsp:nvSpPr>
        <dsp:cNvPr id="0" name=""/>
        <dsp:cNvSpPr/>
      </dsp:nvSpPr>
      <dsp:spPr>
        <a:xfrm>
          <a:off x="152390" y="107096"/>
          <a:ext cx="4978287" cy="497828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C299B-DBED-4D22-B723-532EEDC686E5}">
      <dsp:nvSpPr>
        <dsp:cNvPr id="0" name=""/>
        <dsp:cNvSpPr/>
      </dsp:nvSpPr>
      <dsp:spPr>
        <a:xfrm>
          <a:off x="894902" y="0"/>
          <a:ext cx="3960812" cy="3960812"/>
        </a:xfrm>
        <a:prstGeom prst="triangl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E2231-7FD4-4A8D-8447-98435EDCAC5F}">
      <dsp:nvSpPr>
        <dsp:cNvPr id="0" name=""/>
        <dsp:cNvSpPr/>
      </dsp:nvSpPr>
      <dsp:spPr>
        <a:xfrm>
          <a:off x="890632" y="398208"/>
          <a:ext cx="6453414" cy="9375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год: </a:t>
          </a: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планируется оснастить – 48 ДОО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48 (100%) МУ </a:t>
          </a:r>
          <a:r>
            <a:rPr lang="ru-RU" sz="19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(г/о)</a:t>
          </a:r>
          <a:endParaRPr lang="ru-RU" sz="1900" kern="1200" dirty="0"/>
        </a:p>
      </dsp:txBody>
      <dsp:txXfrm>
        <a:off x="936402" y="443978"/>
        <a:ext cx="6361874" cy="846058"/>
      </dsp:txXfrm>
    </dsp:sp>
    <dsp:sp modelId="{9DE902A6-DA2C-4933-8A8F-22C28DB2C6EB}">
      <dsp:nvSpPr>
        <dsp:cNvPr id="0" name=""/>
        <dsp:cNvSpPr/>
      </dsp:nvSpPr>
      <dsp:spPr>
        <a:xfrm>
          <a:off x="876974" y="1453006"/>
          <a:ext cx="6480730" cy="9375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год: 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млн. руб.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оснащено 27 ДОО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17 (35%) МУ (г/о)</a:t>
          </a:r>
        </a:p>
      </dsp:txBody>
      <dsp:txXfrm>
        <a:off x="922744" y="1498776"/>
        <a:ext cx="6389190" cy="846058"/>
      </dsp:txXfrm>
    </dsp:sp>
    <dsp:sp modelId="{A0334B44-6357-4CFF-ABBA-010902B3B4E9}">
      <dsp:nvSpPr>
        <dsp:cNvPr id="0" name=""/>
        <dsp:cNvSpPr/>
      </dsp:nvSpPr>
      <dsp:spPr>
        <a:xfrm>
          <a:off x="917678" y="2507805"/>
          <a:ext cx="6399323" cy="9375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2014-216 г.: </a:t>
          </a:r>
          <a:r>
            <a:rPr lang="ru-RU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млн. руб</a:t>
          </a: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-оснащено 37 (5,7%) ДОО из 26 (54 %) МУ (г/о) 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3448" y="2553575"/>
        <a:ext cx="6307783" cy="846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8AAD6-8A29-47FC-8CA0-2E15E6267410}">
      <dsp:nvSpPr>
        <dsp:cNvPr id="0" name=""/>
        <dsp:cNvSpPr/>
      </dsp:nvSpPr>
      <dsp:spPr>
        <a:xfrm>
          <a:off x="0" y="356694"/>
          <a:ext cx="8496944" cy="9491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374904" rIns="6594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место</a:t>
          </a:r>
          <a:r>
            <a:rPr lang="ru-RU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Команда МАДОУ «ЛЕГОПОЛИС» (Пермский край) – проект «Колесо времени»</a:t>
          </a:r>
          <a:endParaRPr lang="ru-RU" sz="1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56694"/>
        <a:ext cx="8496944" cy="949172"/>
      </dsp:txXfrm>
    </dsp:sp>
    <dsp:sp modelId="{1AFC2544-5DEA-4C79-BA6C-0B181FF5EFB9}">
      <dsp:nvSpPr>
        <dsp:cNvPr id="0" name=""/>
        <dsp:cNvSpPr/>
      </dsp:nvSpPr>
      <dsp:spPr>
        <a:xfrm>
          <a:off x="404517" y="59262"/>
          <a:ext cx="8090343" cy="63691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Абсолютные победители по общему результату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5608" y="90353"/>
        <a:ext cx="8028161" cy="574730"/>
      </dsp:txXfrm>
    </dsp:sp>
    <dsp:sp modelId="{06E218FF-1BC6-40B9-B298-1F0BBBB065F5}">
      <dsp:nvSpPr>
        <dsp:cNvPr id="0" name=""/>
        <dsp:cNvSpPr/>
      </dsp:nvSpPr>
      <dsp:spPr>
        <a:xfrm>
          <a:off x="0" y="1688322"/>
          <a:ext cx="8496944" cy="1122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374904" rIns="6594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effectLst/>
              <a:latin typeface="Times New Roman"/>
              <a:ea typeface="Times New Roman"/>
            </a:rPr>
            <a:t>1 место</a:t>
          </a:r>
          <a:r>
            <a:rPr lang="ru-RU" sz="2000" kern="1200" dirty="0" smtClean="0">
              <a:effectLst/>
              <a:latin typeface="Times New Roman"/>
              <a:ea typeface="Times New Roman"/>
            </a:rPr>
            <a:t> </a:t>
          </a:r>
          <a:r>
            <a:rPr lang="ru-RU" sz="1800" i="0" kern="1200" dirty="0" smtClean="0">
              <a:effectLst/>
              <a:latin typeface="Times New Roman"/>
              <a:ea typeface="Times New Roman"/>
            </a:rPr>
            <a:t>Команда МАДОУ «Мишки-</a:t>
          </a:r>
          <a:r>
            <a:rPr lang="ru-RU" sz="1800" i="0" kern="1200" dirty="0" err="1" smtClean="0">
              <a:effectLst/>
              <a:latin typeface="Times New Roman"/>
              <a:ea typeface="Times New Roman"/>
            </a:rPr>
            <a:t>айтишки</a:t>
          </a:r>
          <a:r>
            <a:rPr lang="ru-RU" sz="1800" i="0" kern="1200" dirty="0" smtClean="0">
              <a:effectLst/>
              <a:latin typeface="Times New Roman"/>
              <a:ea typeface="Times New Roman"/>
            </a:rPr>
            <a:t>» (Пермский край) – проект «Агрокомплекс «</a:t>
          </a:r>
          <a:r>
            <a:rPr lang="ru-RU" sz="1800" i="0" kern="1200" dirty="0" err="1" smtClean="0">
              <a:effectLst/>
              <a:latin typeface="Times New Roman"/>
              <a:ea typeface="Times New Roman"/>
            </a:rPr>
            <a:t>АртМакс</a:t>
          </a:r>
          <a:r>
            <a:rPr lang="ru-RU" sz="1800" i="0" kern="1200" dirty="0" smtClean="0">
              <a:effectLst/>
              <a:latin typeface="Times New Roman"/>
              <a:ea typeface="Times New Roman"/>
            </a:rPr>
            <a:t>»</a:t>
          </a:r>
          <a:endParaRPr lang="ru-RU" sz="1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88322"/>
        <a:ext cx="8496944" cy="1122975"/>
      </dsp:txXfrm>
    </dsp:sp>
    <dsp:sp modelId="{E30966C4-4930-482C-A533-AC2B51E49552}">
      <dsp:nvSpPr>
        <dsp:cNvPr id="0" name=""/>
        <dsp:cNvSpPr/>
      </dsp:nvSpPr>
      <dsp:spPr>
        <a:xfrm>
          <a:off x="353702" y="1426848"/>
          <a:ext cx="8090343" cy="59773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Номинация «Творческий проект»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881" y="1456027"/>
        <a:ext cx="8031985" cy="539378"/>
      </dsp:txXfrm>
    </dsp:sp>
    <dsp:sp modelId="{B0E6F136-4837-4AF9-8475-C12209903C26}">
      <dsp:nvSpPr>
        <dsp:cNvPr id="0" name=""/>
        <dsp:cNvSpPr/>
      </dsp:nvSpPr>
      <dsp:spPr>
        <a:xfrm>
          <a:off x="0" y="3158828"/>
          <a:ext cx="8496944" cy="112297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374904" rIns="6594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effectLst/>
              <a:latin typeface="Times New Roman"/>
              <a:ea typeface="Times New Roman"/>
            </a:rPr>
            <a:t>1 место </a:t>
          </a:r>
          <a:r>
            <a:rPr lang="ru-RU" sz="1800" b="0" i="0" kern="1200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Воспитатель МАДОУ «ЦРР – детский сад № 397» (</a:t>
          </a:r>
          <a:r>
            <a:rPr lang="ru-RU" sz="1800" i="0" kern="1200" dirty="0" smtClean="0">
              <a:solidFill>
                <a:schemeClr val="tx1"/>
              </a:solidFill>
              <a:effectLst/>
              <a:latin typeface="Times New Roman"/>
              <a:ea typeface="Times New Roman"/>
            </a:rPr>
            <a:t>Пермский край) – проект «Пермь-Сити»</a:t>
          </a:r>
          <a:endParaRPr lang="ru-RU" sz="18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58828"/>
        <a:ext cx="8496944" cy="1122975"/>
      </dsp:txXfrm>
    </dsp:sp>
    <dsp:sp modelId="{AB677984-C6E8-4905-BD8D-7F459450C90A}">
      <dsp:nvSpPr>
        <dsp:cNvPr id="0" name=""/>
        <dsp:cNvSpPr/>
      </dsp:nvSpPr>
      <dsp:spPr>
        <a:xfrm>
          <a:off x="134586" y="2765805"/>
          <a:ext cx="8076410" cy="54222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444444"/>
              </a:solidFill>
              <a:effectLst/>
              <a:latin typeface="Times New Roman"/>
              <a:ea typeface="Times New Roman"/>
            </a:rPr>
            <a:t>Номинация «Инновационный опыт»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055" y="2792274"/>
        <a:ext cx="8023472" cy="489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3BD8F-3D52-4473-B8BA-1B7513102EA4}">
      <dsp:nvSpPr>
        <dsp:cNvPr id="0" name=""/>
        <dsp:cNvSpPr/>
      </dsp:nvSpPr>
      <dsp:spPr>
        <a:xfrm>
          <a:off x="144044" y="2108"/>
          <a:ext cx="8437638" cy="1654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635" tIns="416560" rIns="670635" bIns="113792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место </a:t>
          </a: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</a:t>
          </a:r>
          <a:r>
            <a:rPr lang="ru-RU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Детский сад № 30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«Мишка» </a:t>
          </a:r>
          <a:r>
            <a:rPr lang="ru-RU" sz="1600" i="0" kern="12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(Пермский край) - проект </a:t>
          </a:r>
          <a:r>
            <a:rPr lang="ru-RU" sz="1600" kern="12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«Автоматизированный доильный комплекс «Зорька»</a:t>
          </a:r>
          <a:endParaRPr lang="ru-RU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Абсолютный победитель </a:t>
          </a:r>
          <a:r>
            <a:rPr lang="ru-RU" sz="1600" i="0" kern="1200" dirty="0" smtClean="0">
              <a:effectLst/>
              <a:latin typeface="Times New Roman"/>
              <a:ea typeface="Times New Roman"/>
            </a:rPr>
            <a:t>Команда МАДОУ </a:t>
          </a:r>
          <a:r>
            <a:rPr lang="ru-RU" sz="1600" kern="1200" dirty="0" smtClean="0">
              <a:effectLst/>
              <a:latin typeface="Times New Roman"/>
              <a:ea typeface="Calibri"/>
            </a:rPr>
            <a:t>«</a:t>
          </a:r>
          <a:r>
            <a:rPr lang="ru-RU" sz="1600" kern="1200" dirty="0" err="1" smtClean="0">
              <a:effectLst/>
              <a:latin typeface="Times New Roman"/>
              <a:ea typeface="Calibri"/>
            </a:rPr>
            <a:t>Журавушка</a:t>
          </a:r>
          <a:r>
            <a:rPr lang="ru-RU" sz="1600" kern="1200" dirty="0" smtClean="0">
              <a:effectLst/>
              <a:latin typeface="Times New Roman"/>
              <a:ea typeface="Calibri"/>
            </a:rPr>
            <a:t>» </a:t>
          </a:r>
          <a:r>
            <a:rPr lang="ru-RU" sz="1600" b="0" i="0" kern="12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(Пермский край)</a:t>
          </a:r>
          <a:endParaRPr lang="ru-RU" sz="160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effectLst/>
              <a:latin typeface="Times New Roman"/>
              <a:ea typeface="Calibri"/>
            </a:rPr>
            <a:t>- проект </a:t>
          </a:r>
          <a:r>
            <a:rPr lang="ru-RU" sz="1600" b="0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«Моя РОБО -ФЕРМА»</a:t>
          </a:r>
          <a:endParaRPr lang="ru-RU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044" y="2108"/>
        <a:ext cx="8437638" cy="1654075"/>
      </dsp:txXfrm>
    </dsp:sp>
    <dsp:sp modelId="{1D0BFB29-01A9-44C3-8503-A6417EFB4D5E}">
      <dsp:nvSpPr>
        <dsp:cNvPr id="0" name=""/>
        <dsp:cNvSpPr/>
      </dsp:nvSpPr>
      <dsp:spPr>
        <a:xfrm rot="10800000" flipV="1">
          <a:off x="413491" y="0"/>
          <a:ext cx="8227468" cy="56571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Times New Roman"/>
              <a:ea typeface="Calibri"/>
            </a:rPr>
            <a:t>Номинации для детей с ОВЗ и «Самое сложное проектное решение»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441107" y="27616"/>
        <a:ext cx="8172236" cy="510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C801D-82F2-4475-A008-73768AC2DDED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1B7EF-F2F7-47F6-9C31-B73828B00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B2C5D-33F1-4637-AE87-B4E853F0097D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DFDFE-F894-4B93-B17C-373350000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32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5EC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Блокноты ФГОС(1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"/>
            <a:ext cx="817245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780928"/>
            <a:ext cx="6624736" cy="25922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C347-BFE5-47FB-9B88-137BE46B7A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50F5-EE6E-4DFE-8901-29B2A5BD11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7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C65C-D237-4B4C-A463-1BD2DC8EDE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E1653-CA67-41C8-B4A4-E1E4B34E58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7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F18F-EBDA-4203-BC9D-98A2602557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EE6D1-E49A-4A49-99E8-2EAB476039F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1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7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90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6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53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0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7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68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70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58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Диплом_победителя_5 номинаций_утверждение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645"/>
            <a:ext cx="91440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upload.wikimedia.org/wikipedia/commons/8/8f/Coat_of_Arms_of_Perm_oblas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260350"/>
            <a:ext cx="5619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274638"/>
            <a:ext cx="7715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39604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EAAD7-589D-4979-9C89-FCB4E1D819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31AD-F29A-4A12-9236-73B5577EEC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30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58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79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1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04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0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2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34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64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91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1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1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59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88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5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07AB-047F-47B7-80E9-0B77BD10B1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8312-F652-4EE0-B44A-119398B861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85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29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60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43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6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6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15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50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99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89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6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76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99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9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9962-DE6D-45B7-B289-C4168E7A55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5FE8-6A5D-4EA6-B430-4E123F806D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093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75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57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930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57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82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97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96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499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374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98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857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3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388B-59F6-4F38-AF11-18186A9232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7B35-0344-451A-A90F-B729E1FB6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47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26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94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96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052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83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62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B4FCA2-4854-4187-B685-13A9A484A672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8CF0A9-F8EC-4F36-B678-2ABE7B5F5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18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3EC725-6557-448B-9333-60DAF60EF213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7B213F-4C5E-4C3C-B317-521072EDB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38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9641CAA-89F7-43AB-A96A-E62489A61DE8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BA2C763-ED89-41E9-897E-8639AF352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691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9B564B-67ED-42E2-8598-8158689E7465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4AB95A-E950-4475-BC88-6693CD492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2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1392-064B-4CC9-8E92-1570BA4749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8476E-7ED6-4155-A85E-5345D7D40C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117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4727A6-471C-4862-8EBB-2E953A9C2919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8C5853-D108-4672-90E4-7DED28ABF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557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4FE42B-24DA-4D01-88BE-A47CB335F001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08F2AA-A916-4373-9567-0B25DE056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94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2BB02F2-C274-417D-A924-B292208EFD95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7702A7-D102-43DC-B37D-2B527D8AC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90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4505B0-F0D8-426D-96E2-C41D45EDCA58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14195B-4397-4FD9-8767-75EA31271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12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F0B934-AE76-4364-AEDD-EF056AA56D66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72D5C4-C944-42B0-974A-492779FB8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15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2011471-7893-4FD9-A19C-C87B1E447DF3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0E012A-635D-4643-A1DE-23B7049F7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373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103821-E05A-4CAC-92F6-853854419959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C4352E-4041-4BE3-BA56-090F30C39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7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E5AF-6BDB-4D95-BA17-DDB48765E3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65D5-C375-4DCB-83BC-B0BA33F590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0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846C8-1B8C-4F1C-95BB-EAE509390E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3934-6C78-4AE6-8ABD-1A18FCAC4AB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56CB-08DC-4A97-9312-F2C5DF7CC7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DF31-40FC-4D04-85F1-D905DCE47C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1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858CCD-1CAF-4861-B69E-B1B648C31D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F64BCA-30A4-480F-B932-5637686CA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8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5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5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5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4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7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5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D24C-DAFE-4DA8-93C9-60434FA7AD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5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5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20617-AAE8-49C5-BA31-60FDCA11F4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6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64E2E-4651-426C-925C-323E69D0C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59CD-3B14-4ACD-95A1-872FD02FDE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7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93517-CECD-42A1-9307-73578044DF6A}" type="datetimeFigureOut">
              <a:rPr lang="ru-RU"/>
              <a:pPr>
                <a:defRPr/>
              </a:pPr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DDBF9-58FC-4844-BEA1-5B03A8687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8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4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minobr.permkrai.ru/activity/doshkolnoe/proekt-detskiy-tekhnomi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61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5.xml"/><Relationship Id="rId6" Type="http://schemas.microsoft.com/office/2007/relationships/hdphoto" Target="../media/hdphoto2.wdp"/><Relationship Id="rId5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7.pn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0" Type="http://schemas.openxmlformats.org/officeDocument/2006/relationships/image" Target="../media/image71.jpeg"/><Relationship Id="rId4" Type="http://schemas.openxmlformats.org/officeDocument/2006/relationships/image" Target="../media/image65.png"/><Relationship Id="rId9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emf"/><Relationship Id="rId12" Type="http://schemas.openxmlformats.org/officeDocument/2006/relationships/image" Target="../media/image2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68" y="116632"/>
            <a:ext cx="8064896" cy="17142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3672408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IV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Форум для специалистов дошкольного и дополнительного образования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«Умный ребёнок – 2017»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ОТКРЫТАЯ ПЛОЩАДКА</a:t>
            </a:r>
          </a:p>
          <a:p>
            <a:pPr marL="0" indent="0" algn="ctr">
              <a:lnSpc>
                <a:spcPts val="1800"/>
              </a:lnSpc>
              <a:spcAft>
                <a:spcPts val="0"/>
              </a:spcAft>
              <a:buNone/>
            </a:pPr>
            <a:endParaRPr lang="ru-RU" sz="3600" b="1" dirty="0" smtClean="0">
              <a:solidFill>
                <a:srgbClr val="0099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ts val="18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2C98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b="1" dirty="0">
                <a:solidFill>
                  <a:srgbClr val="2C98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Детский </a:t>
            </a:r>
            <a:r>
              <a:rPr lang="ru-RU" sz="3600" b="1" dirty="0" err="1" smtClean="0">
                <a:solidFill>
                  <a:srgbClr val="2C98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Техномир</a:t>
            </a:r>
            <a:r>
              <a:rPr lang="ru-RU" sz="3600" b="1" dirty="0" smtClean="0">
                <a:solidFill>
                  <a:srgbClr val="2C98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0" indent="0" algn="ctr">
              <a:lnSpc>
                <a:spcPts val="1800"/>
              </a:lnSpc>
              <a:spcAft>
                <a:spcPts val="0"/>
              </a:spcAft>
              <a:buNone/>
            </a:pPr>
            <a:endParaRPr lang="ru-RU" sz="3600" b="1" dirty="0" smtClean="0">
              <a:solidFill>
                <a:srgbClr val="2C983E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ts val="18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2C98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Строю. Обсуждаю</a:t>
            </a:r>
            <a:r>
              <a:rPr lang="ru-RU" b="1" dirty="0">
                <a:solidFill>
                  <a:srgbClr val="2C983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Создаю. Продолжаю»</a:t>
            </a:r>
            <a:endParaRPr lang="en-US" b="1" dirty="0" smtClean="0">
              <a:solidFill>
                <a:srgbClr val="2C98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6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" y="332656"/>
            <a:ext cx="7715200" cy="850106"/>
          </a:xfrm>
        </p:spPr>
        <p:txBody>
          <a:bodyPr/>
          <a:lstStyle/>
          <a:p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«ОБСУЖДАЮ. СОЗДАЮ</a:t>
            </a:r>
            <a:r>
              <a:rPr lang="ru-RU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финансово-экономические условия поддержки развития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конструирования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детских садах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2014 – 2017 годах – общая сумма 15 млн. рублей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303611"/>
              </p:ext>
            </p:extLst>
          </p:nvPr>
        </p:nvGraphicFramePr>
        <p:xfrm>
          <a:off x="-324544" y="1484784"/>
          <a:ext cx="8207375" cy="3960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3126" y="4185863"/>
            <a:ext cx="1475656" cy="1610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8547" y="1281999"/>
            <a:ext cx="1540235" cy="1149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9755" y="2468585"/>
            <a:ext cx="1599027" cy="16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«ОБСУЖДАЮ. СОЗДАЮ»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</a:t>
            </a:r>
            <a:r>
              <a:rPr lang="ru-RU" sz="2200" b="1" dirty="0" smtClean="0">
                <a:solidFill>
                  <a:srgbClr val="A818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дидактического обеспечения технического конструирования в ДОО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(начальный, базовый уровень </a:t>
            </a:r>
            <a:r>
              <a:rPr lang="ru-RU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робототехника)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5" y="1640294"/>
            <a:ext cx="934675" cy="117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1484784"/>
            <a:ext cx="4464496" cy="4968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24400" y="1484784"/>
            <a:ext cx="4320480" cy="4968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 descr="Design &amp; Drill® 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11" y="1494780"/>
            <a:ext cx="1258503" cy="14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704" y="2814205"/>
            <a:ext cx="2105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 болтиками</a:t>
            </a: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3" y="3511954"/>
            <a:ext cx="1217858" cy="122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46" y="3477693"/>
            <a:ext cx="1429097" cy="1526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058788" y="3439835"/>
            <a:ext cx="2042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977" y="5032495"/>
            <a:ext cx="2042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соединяющихся кубиков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6345" y="5032495"/>
            <a:ext cx="20422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для конструирования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</a:t>
            </a: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4288" y="2952704"/>
            <a:ext cx="160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</a:t>
            </a:r>
          </a:p>
        </p:txBody>
      </p:sp>
      <p:pic>
        <p:nvPicPr>
          <p:cNvPr id="15" name="Рисунок 14" descr="https://le-www-live-s.legocdn.com/sc/media/apem-products/mm/9656-8e6788ddcc5db2b80e82cdcefc2d9299.jpg?fit=around|500:380&amp;crop=500:380;*,*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84" y="1678733"/>
            <a:ext cx="1978120" cy="131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s://le-www-live-s.legocdn.com/sc/media/apem-products/mm/9689-0f98aa18b58443f464f1a600e2d53541.jpg?fit=around|500:380&amp;crop=500:380;*,*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515" y="1648234"/>
            <a:ext cx="2034027" cy="14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28025" y="2919448"/>
            <a:ext cx="1846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</a:p>
          <a:p>
            <a:pPr lvl="0"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механизмы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07204" y="3106592"/>
            <a:ext cx="20364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</a:p>
          <a:p>
            <a:pPr lvl="0"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механизмы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6814" y="3871625"/>
            <a:ext cx="1215411" cy="12125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5907" y="4916223"/>
            <a:ext cx="17665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Робо-мыш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-пчелка</a:t>
            </a:r>
          </a:p>
          <a:p>
            <a:pPr algn="ctr"/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1" name="Picture 4" descr="http://stemco.ru/upload/resize_cache/iblock/369/450_450_153a9824738b2085e1fe4dd028619b5c3/prod2841_1_l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770" y="4207346"/>
            <a:ext cx="660745" cy="66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https://le-www-live-s.legocdn.com/sc/media/apem-products/wedo-2/45300-4cdf284bb497a180b6692df5bc184449.jpg?fit=around|500:380&amp;crop=500:380;*,*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268" y="3948226"/>
            <a:ext cx="1440160" cy="106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324212" y="5043154"/>
            <a:ext cx="1301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</a:p>
          <a:p>
            <a:pPr lvl="0" algn="ctr"/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Education </a:t>
            </a:r>
            <a:r>
              <a:rPr lang="en-US" sz="1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16632"/>
            <a:ext cx="7715200" cy="72008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«ОБСУЖДАЮ. СОЗДАЮ»</a:t>
            </a:r>
            <a:br>
              <a:rPr lang="ru-RU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«Календаря Детский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Техномир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полугодие 2017 года)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889" y="1022199"/>
            <a:ext cx="8208912" cy="4680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390171" y="1140421"/>
            <a:ext cx="2376487" cy="23794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мастер классы в МРЦ ДОО</a:t>
            </a:r>
          </a:p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  чел.)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28308" y="1060278"/>
            <a:ext cx="2376487" cy="23794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Рабочей группы по разработке программы «Детский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Техномир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(36 чел.)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51821" y="3299572"/>
            <a:ext cx="2376487" cy="2379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конкурса «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ИКаРёнок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</a:p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 (ГО)</a:t>
            </a:r>
          </a:p>
        </p:txBody>
      </p:sp>
      <p:sp>
        <p:nvSpPr>
          <p:cNvPr id="8" name="Овал 7"/>
          <p:cNvSpPr/>
          <p:nvPr/>
        </p:nvSpPr>
        <p:spPr>
          <a:xfrm>
            <a:off x="4360706" y="3247405"/>
            <a:ext cx="2376487" cy="2379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робототехнический конкурс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ИКаРёнок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2017»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</a:p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(ГО)</a:t>
            </a:r>
          </a:p>
        </p:txBody>
      </p:sp>
      <p:sp>
        <p:nvSpPr>
          <p:cNvPr id="9" name="Овал 8"/>
          <p:cNvSpPr/>
          <p:nvPr/>
        </p:nvSpPr>
        <p:spPr>
          <a:xfrm>
            <a:off x="6713819" y="1060277"/>
            <a:ext cx="2376487" cy="23794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руководителей КРЦ и МРЦ по планированию деятельности ресурсных центров</a:t>
            </a:r>
          </a:p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 чел.)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6913" y="1102342"/>
            <a:ext cx="2376487" cy="23794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открытие </a:t>
            </a:r>
          </a:p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осьми МРЦ </a:t>
            </a:r>
          </a:p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(315  чел.)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16216" y="3208132"/>
            <a:ext cx="2376487" cy="2379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конкурс «ПАРА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ИКаРёнок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(74 участника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(ГО)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8" y="3519876"/>
            <a:ext cx="2195856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5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2"/>
          <p:cNvSpPr>
            <a:spLocks noGrp="1"/>
          </p:cNvSpPr>
          <p:nvPr>
            <p:ph type="title"/>
          </p:nvPr>
        </p:nvSpPr>
        <p:spPr>
          <a:xfrm>
            <a:off x="250825" y="116632"/>
            <a:ext cx="8713788" cy="108012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«ОБСУЖДАЮ. СОЗДАЮ»</a:t>
            </a:r>
            <a:br>
              <a:rPr lang="ru-RU" sz="1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Всероссийских соревнований </a:t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Инженерные кадры России «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ИКаРенок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- 2017»</a:t>
            </a:r>
            <a:r>
              <a:rPr lang="ru-RU" alt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6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06762636"/>
              </p:ext>
            </p:extLst>
          </p:nvPr>
        </p:nvGraphicFramePr>
        <p:xfrm>
          <a:off x="251520" y="836712"/>
          <a:ext cx="84969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23199321"/>
              </p:ext>
            </p:extLst>
          </p:nvPr>
        </p:nvGraphicFramePr>
        <p:xfrm>
          <a:off x="107504" y="5373216"/>
          <a:ext cx="864096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9941" name="Рисунок 13" descr="http://sgpk.rkomi.ru/robokomi/img/ikar_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6287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4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«ОБСУЖДАЮ. СОЗДАЮ»</a:t>
            </a:r>
            <a:br>
              <a:rPr lang="ru-RU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с победой!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галерея победителей – команды Пермского края!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6861"/>
            <a:ext cx="3923610" cy="39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1329251" cy="17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51" y="2127898"/>
            <a:ext cx="4071515" cy="304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7115" y="5373216"/>
            <a:ext cx="3855325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робототехнические соревнования 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ИКаРёнок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2017»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0"/>
            <a:ext cx="7715200" cy="1268760"/>
          </a:xfrm>
        </p:spPr>
        <p:txBody>
          <a:bodyPr/>
          <a:lstStyle/>
          <a:p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«ОБСУЖДАЮ. СОЗДАЮ»</a:t>
            </a:r>
            <a:b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с победой в краевом конкурсе «ПАРА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ИКаРёнок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74 участника, из 14 муниципальных районов (городских округов)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6444208" cy="5184576"/>
          </a:xfrm>
        </p:spPr>
        <p:txBody>
          <a:bodyPr/>
          <a:lstStyle/>
          <a:p>
            <a:pPr lvl="0" indent="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i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Завьялов </a:t>
            </a:r>
            <a:r>
              <a:rPr lang="ru-RU" sz="15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Семен Антонович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5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МАДОУ «Детский сад №396» г. Перми;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Полтанов</a:t>
            </a:r>
            <a:r>
              <a:rPr lang="ru-RU" sz="15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Степан Андреевич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5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МАДОУ «Детский сад №120» г. Перми;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Занин</a:t>
            </a:r>
            <a:r>
              <a:rPr lang="ru-RU" sz="15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Иван Евгеньевич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5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МБДОУ «Детский сад №8 «Солнышко» </a:t>
            </a:r>
            <a:r>
              <a:rPr lang="ru-RU" sz="1500" spc="-1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Осинский</a:t>
            </a:r>
            <a:r>
              <a:rPr lang="ru-RU" sz="15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муниципальный район;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Масенко</a:t>
            </a:r>
            <a:r>
              <a:rPr lang="ru-RU" sz="15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Богдан </a:t>
            </a:r>
            <a:r>
              <a:rPr lang="ru-RU" sz="15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Динарович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МАДОУ « Детский сад №71» г. Березники;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Вавринев</a:t>
            </a:r>
            <a:r>
              <a:rPr lang="ru-RU" sz="15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Арсений Юрьевич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МАДОУ «ЦРР-Детский сад </a:t>
            </a:r>
            <a:r>
              <a:rPr lang="ru-RU" sz="1500" spc="-1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30 </a:t>
            </a:r>
            <a:r>
              <a:rPr lang="ru-RU" sz="15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«Мишка» </a:t>
            </a:r>
            <a:r>
              <a:rPr lang="ru-RU" sz="1500" spc="-1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5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Соликамск;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Жданкова</a:t>
            </a:r>
            <a:r>
              <a:rPr lang="ru-RU" sz="15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Кира Дмитриевна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МАДОУ «Детский сад №7 «Вишенка» г. Соликамск;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Стерляжникова</a:t>
            </a:r>
            <a:r>
              <a:rPr lang="ru-RU" sz="15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Анна Сергеевна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МАДОУ « Детский сад №3» Горнозаводский муниципальный район;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Ледяйкин</a:t>
            </a:r>
            <a:r>
              <a:rPr lang="ru-RU" sz="15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Арсений Андреевич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МАДОУ «Центр развития ребенка - детский сад № 47» г. Соликамск</a:t>
            </a:r>
            <a:r>
              <a:rPr lang="ru-RU" sz="15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Якушева Дарья Владимировна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5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МАДОУ «ЦРР-Детский сад № 14 «Оляпка» г. Соликамск;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Карнаухов  Максим Юрьевич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МАДОУ «</a:t>
            </a:r>
            <a:r>
              <a:rPr lang="ru-RU" sz="15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 49» г. Пермь.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210947"/>
            <a:ext cx="2592288" cy="1458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83305"/>
            <a:ext cx="2592288" cy="17295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82" y="4546456"/>
            <a:ext cx="1606172" cy="11368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149145"/>
            <a:ext cx="1584149" cy="112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«ОБСУЖДАЮ. СОЗДАЮ»</a:t>
            </a:r>
            <a:br>
              <a:rPr lang="ru-RU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46138"/>
            <a:ext cx="7442966" cy="3960440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Опубликованы: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«Моя первая инженерная книга»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лучших проектов «Инженерных книг»)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задач технической направленности для дошкольников.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Раздел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сборника 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Конструирование с детьми 2-7 лет с использованием образовательных решений LEGO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Calibri"/>
              </a:rPr>
              <a:t>Education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 в условиях реализации основной образовательной программы  дошкольного образования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Calibri"/>
              </a:rPr>
              <a:t>».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Р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аздел 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сборника «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Calibri"/>
              </a:rPr>
              <a:t>Решение детьми познавательных задач технической направленности в детском саду»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журнале «УМНЫЙ»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46 август 2016 г.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ИКаРёнок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инженерная наука – детям!», № 50 август 2017 г. «Территория детства» – территория успеха»)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C:\Users\evserebrennikova\Desktop\2017\Августовский\ФОТО\Инженерная кни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65420"/>
            <a:ext cx="1359510" cy="185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mkuchkova\Desktop\Техномир ОБЩЕЕ\Публикации Техномир ФОТО\P_20170904_174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65420"/>
            <a:ext cx="1361461" cy="181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mkuchkova\Desktop\Техномир ОБЩЕЕ\Публикации Техномир ФОТО\P_20170905_171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85263"/>
            <a:ext cx="1369054" cy="18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mkuchkova\Desktop\Техномир ОБЩЕЕ\Публикации Техномир ФОТО\P_20170905_1712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93" y="4085263"/>
            <a:ext cx="1361462" cy="181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61196"/>
            <a:ext cx="1245863" cy="184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8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1"/>
            <a:ext cx="7992887" cy="940465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«ОБСУЖДАЮ. СОЗДАЮ»</a:t>
            </a:r>
            <a:r>
              <a:rPr lang="ru-RU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«Календарь «Детский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Техномир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(2017 – 2018 год)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minobr.permkrai.ru/activity/doshkolnoe/proekt-detskiy-tekhnomir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394283" y="1114708"/>
            <a:ext cx="2376487" cy="23794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«Использование принтера 3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детей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возраста</a:t>
            </a:r>
          </a:p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(МРЦ, ноябрь 2017 г.)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16216" y="1057097"/>
            <a:ext cx="2376487" cy="2379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Муниципальный этап регионального конкурса «</a:t>
            </a:r>
            <a:r>
              <a:rPr lang="ru-RU" sz="1400" b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ИКаРенок</a:t>
            </a: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– 2018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» (</a:t>
            </a: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декабрь 2017 года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)</a:t>
            </a:r>
          </a:p>
          <a:p>
            <a:pPr lvl="0" algn="ctr">
              <a:lnSpc>
                <a:spcPct val="115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(не менее 3 ДОО)</a:t>
            </a:r>
            <a:endParaRPr lang="ru-RU" sz="1400" b="1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15800" y="3284712"/>
            <a:ext cx="2376487" cy="2379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Межмуниципальный этап регионального конкурса «</a:t>
            </a:r>
            <a:r>
              <a:rPr lang="ru-RU" sz="1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ИКаРенок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- 2017» (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январь 2018 года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</a:t>
            </a:r>
          </a:p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(96 ДОО)</a:t>
            </a:r>
            <a:endParaRPr lang="ru-RU" sz="1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391026" y="1061775"/>
            <a:ext cx="2376487" cy="23794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руководителей КРЦ и МРЦ по положений 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16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ИКаРенок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 2018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 в Пермском крае</a:t>
            </a:r>
            <a:endParaRPr lang="ru-RU" sz="16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935" y="1124744"/>
            <a:ext cx="2376487" cy="23794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</a:rPr>
              <a:t>Семинары по конкурсным испытаниям 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</a:rPr>
              <a:t>робототехническим соревнованиям «</a:t>
            </a:r>
            <a:r>
              <a:rPr lang="ru-RU" sz="14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ИКаРенок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pPr lvl="0" algn="ctr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(МРЦ, октябрь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2017 года)</a:t>
            </a:r>
            <a:endParaRPr lang="ru-RU" sz="14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47527" y="3342540"/>
            <a:ext cx="2376487" cy="2379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Региональный этап конкурса «</a:t>
            </a:r>
            <a:r>
              <a:rPr lang="ru-RU" sz="1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ИКаРенок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 2018»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(февраль 2018 года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</a:t>
            </a:r>
          </a:p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(50 ДОО)</a:t>
            </a:r>
            <a:endParaRPr lang="ru-RU" sz="1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67513" y="3305727"/>
            <a:ext cx="2376487" cy="2379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Всероссийский конкурс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14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ИКаРенок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 2018»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(октябрь, декабрь, март 2017 - 2018 г.)</a:t>
            </a:r>
          </a:p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(10 ДОО)</a:t>
            </a:r>
            <a:endParaRPr lang="ru-RU" sz="1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8668" y="1729683"/>
            <a:ext cx="8208912" cy="408632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39552" y="3427253"/>
            <a:ext cx="2376487" cy="23794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Краевой заочный конкурс «ПАРА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ИКаРенок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– 2018»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(май 2018 г.)</a:t>
            </a:r>
          </a:p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(80 ДОО)</a:t>
            </a:r>
            <a:endParaRPr lang="ru-RU" sz="14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5877272"/>
            <a:ext cx="5202053" cy="7186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консультационный день по направлению детского технического конструирования в МРЦ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0"/>
            <a:ext cx="7715200" cy="1412776"/>
          </a:xfrm>
        </p:spPr>
        <p:txBody>
          <a:bodyPr/>
          <a:lstStyle/>
          <a:p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«ПРОДОЛЖАЮ»</a:t>
            </a:r>
            <a:b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2017 – 2018 год</a:t>
            </a:r>
            <a:r>
              <a:rPr lang="ru-RU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10272"/>
            <a:ext cx="2088232" cy="155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427" y="764700"/>
            <a:ext cx="224313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46870"/>
            <a:ext cx="224313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264887"/>
            <a:ext cx="2952328" cy="4044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парциальной программы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Техномир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(старший дошкольный возраст)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готовности кадров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работе в направлении детского технического конструирования.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курсовой подготовке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дидактического обеспечения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технического  конструирования в ДОУ: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уровней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(начальный, базовый,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робототехнику).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2279543"/>
            <a:ext cx="2952328" cy="4029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методическую, дидактическую  и консультационную поддержку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познавательному развитию на основе технического конструирования для деятельности базовых ДОУ муниципальных районов на территории Пермского края.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 базовых ДОУ необходимый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стартовый уровень дидактического оборудования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технической направленности для работы с детьми дошкольного возраста.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нормативно правовые документы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базовых ДОУ в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8665" y="2282086"/>
            <a:ext cx="2952328" cy="40272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конкурсов и соревнований технической направленности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дошкольного возраста муниципального, межмуниципального и краевого уровней.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конкурсное движение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направленности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территорий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Пермского края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1586"/>
            <a:ext cx="570619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64" y="1261586"/>
            <a:ext cx="6762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2" y="1426842"/>
            <a:ext cx="2602523" cy="471410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795" y="37798"/>
            <a:ext cx="8793205" cy="7295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ОБСУЖДАЮ. СОЗДАЮ</a:t>
            </a:r>
            <a:r>
              <a:rPr lang="ru-RU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«Детский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Техномир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СЕГОДНЯ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2500" y="6177172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938" y="6140977"/>
            <a:ext cx="18433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Межмуниципальные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центр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2521" y="911650"/>
            <a:ext cx="3921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Приобретено: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технической направленности на сумму более 15 млн. руб.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2509" y="1704165"/>
            <a:ext cx="37397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«Моя первая инженерная книга»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проектов)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технических задач для дошколят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856" y="3256880"/>
            <a:ext cx="36382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Пермского края – победители Всероссийских соревнований  по детскому техническому конструированию «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ИКаРёнок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- 2017»: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номинации «Творческий проект»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номинации «Инновационный опыт»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в номинации «Моя РОБО-ФЕРМА»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победа по общему результату «РОБОФЕСТ»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6" descr="http://itpoznanie.ru/media/editor/photo/1439_cbaf93cf36e441941e4fbd36d71b7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25" y="794498"/>
            <a:ext cx="1991934" cy="17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15005" r="9892" b="11987"/>
          <a:stretch/>
        </p:blipFill>
        <p:spPr>
          <a:xfrm>
            <a:off x="7043187" y="2722693"/>
            <a:ext cx="1991674" cy="2012551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26" y="4890758"/>
            <a:ext cx="1991934" cy="182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Равнобедренный треугольник 23"/>
          <p:cNvSpPr/>
          <p:nvPr/>
        </p:nvSpPr>
        <p:spPr>
          <a:xfrm>
            <a:off x="260285" y="6527690"/>
            <a:ext cx="181023" cy="19119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бъект 4"/>
          <p:cNvSpPr>
            <a:spLocks noGrp="1" noChangeAspect="1"/>
          </p:cNvSpPr>
          <p:nvPr>
            <p:ph idx="1"/>
          </p:nvPr>
        </p:nvSpPr>
        <p:spPr>
          <a:xfrm>
            <a:off x="3" y="911054"/>
            <a:ext cx="2992493" cy="886777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 9 ресурсных центров поддержки технического конструирования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67814" y="4493993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85909" y="4232460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03609" y="4153875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93664" y="3571451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38617" y="4941008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44426" y="4232460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05368" y="5302857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50321" y="3049998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1659809" y="4442511"/>
            <a:ext cx="181023" cy="19119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7017" y="3012615"/>
            <a:ext cx="1306704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Соликамск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№17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1619" y="3026139"/>
            <a:ext cx="1222579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Кудымкар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№11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839" y="5572355"/>
            <a:ext cx="1382558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Чайковский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№1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31758" y="5215481"/>
            <a:ext cx="973215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Кунгур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№21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82530" y="3671220"/>
            <a:ext cx="983283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г.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Лысьва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№39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69411" y="3604342"/>
            <a:ext cx="992579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№409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9524" y="3986381"/>
            <a:ext cx="992579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№238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055" y="4740002"/>
            <a:ext cx="992579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№397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36976" y="4434566"/>
            <a:ext cx="1640514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«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Легополис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13" y="3442583"/>
            <a:ext cx="292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1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8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16632"/>
            <a:ext cx="7715200" cy="2376264"/>
          </a:xfrm>
        </p:spPr>
        <p:txBody>
          <a:bodyPr/>
          <a:lstStyle/>
          <a:p>
            <a:pPr>
              <a:lnSpc>
                <a:spcPts val="25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Познавательное развитие детей на основе технического конструирования в условиях реализации ФГОС ДО –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приоритетное направление дошкольного образования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Пермского края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08912" cy="3096344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СТРОЮ 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ОБСУЖДАЮ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 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ПРОДОЛЖАЮ</a:t>
            </a:r>
            <a:endParaRPr lang="ru-RU" sz="36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56973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4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2" y="1426842"/>
            <a:ext cx="2602523" cy="471410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795" y="37798"/>
            <a:ext cx="8793205" cy="7295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«ПРОДОЛЖАЮ»</a:t>
            </a:r>
            <a: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«Детский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Техномир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ЗАВТРА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2500" y="6076402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938" y="6140977"/>
            <a:ext cx="290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Межмуниципальные центры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центр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детские сады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9760" y="942538"/>
            <a:ext cx="3803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борудование технической направленности не менее, чем в 57 детских садах каждого из муниципальных районов (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гор.ок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01876" y="2205258"/>
            <a:ext cx="3739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Парциальная программа для детей старшего дошкольного возраста «Детский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ехномир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комплект к программе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6647" y="3875506"/>
            <a:ext cx="36849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 детей из детских садов (по желанию) смогут принять участие в фестивалях,  конкурсном движении технической  направленности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63698" y="6356248"/>
            <a:ext cx="181023" cy="19119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бъект 4"/>
          <p:cNvSpPr>
            <a:spLocks noGrp="1" noChangeAspect="1"/>
          </p:cNvSpPr>
          <p:nvPr>
            <p:ph idx="1"/>
          </p:nvPr>
        </p:nvSpPr>
        <p:spPr>
          <a:xfrm>
            <a:off x="3" y="911054"/>
            <a:ext cx="2992493" cy="886777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 57  детских садов поддержки технического конструирования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67814" y="4493993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85909" y="4232460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03609" y="4153875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93664" y="3571451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38617" y="4941008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44426" y="4232460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05368" y="5302857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50321" y="3049998"/>
            <a:ext cx="176592" cy="2189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1659809" y="4442511"/>
            <a:ext cx="181023" cy="191196"/>
          </a:xfrm>
          <a:prstGeom prst="triangl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7017" y="3012615"/>
            <a:ext cx="1306704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Соликамск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№17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1619" y="3026139"/>
            <a:ext cx="184731" cy="29751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839" y="5572355"/>
            <a:ext cx="1382558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Чайковский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№1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31758" y="5215481"/>
            <a:ext cx="973215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Кунгур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№21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82530" y="3671220"/>
            <a:ext cx="983283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г.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Лысьва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№39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69411" y="3604342"/>
            <a:ext cx="992579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№409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9524" y="3986381"/>
            <a:ext cx="992579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№238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055" y="4740002"/>
            <a:ext cx="992579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№397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36976" y="4434566"/>
            <a:ext cx="1640514" cy="50270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 «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Легополис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0" y="3026139"/>
            <a:ext cx="12620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64" y="3387655"/>
            <a:ext cx="2984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-конечная звезда 5"/>
          <p:cNvSpPr/>
          <p:nvPr/>
        </p:nvSpPr>
        <p:spPr>
          <a:xfrm>
            <a:off x="2144425" y="2420887"/>
            <a:ext cx="176593" cy="17583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0" y="2206736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14" y="1987661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1" y="2825223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84" y="2708449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73" y="2830923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804" y="2787457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36" y="2916601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3" y="3545251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270" y="3489269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04" y="3154428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06" y="3387655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61" y="3598806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27" y="3779035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55" y="4353793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05" y="3973512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40" y="4016375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14" y="4083049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78" y="3435713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03" y="4257675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0" y="4548365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7" y="2526783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30" y="3026138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4" y="3813033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1" y="3282579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35" y="4576379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06" y="4599435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09" y="4428571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68" y="4692650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41" y="4685264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95" y="4817691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35" y="2279596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57" y="2278554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27" y="1987661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64" y="2671836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76" y="3036928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00" y="3746155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01" y="1858504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42" y="4726542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7" y="5133166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07" y="5050411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46" y="5101763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0" name="Picture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536" y="5020884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1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18" y="5357294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60" y="5357294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3" name="Picture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66" y="5320838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4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02" y="5718517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81" y="5695388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6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19" y="5713168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9" y="6577235"/>
            <a:ext cx="2127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8" name="Picture 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097653"/>
            <a:ext cx="1061375" cy="85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9" name="Picture 6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665" y="5329980"/>
            <a:ext cx="384175" cy="82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1" name="Picture 63" descr="Результаты поиска изображений для запроса &quot;герб пермского края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" y="4308"/>
            <a:ext cx="813133" cy="9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3" name="Picture 65" descr="C:\Users\emkuchkova\Desktop\Техномир ОБЩЕЕ\документы по Ресурсному центру\Открытие РЦ июнь 2017 года\Открытие 397\Фото\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17" y="753870"/>
            <a:ext cx="2260836" cy="15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4" name="Picture 66" descr="C:\Users\emkuchkova\Desktop\Техномир ОБЩЕЕ\Техномир 2017 Анализ, Икаренок\Икаренок 2017 года\ИКАРЕНОК 4 марта\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17" y="2351898"/>
            <a:ext cx="2356931" cy="15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5" name="Picture 67" descr="C:\Users\emkuchkova\Desktop\Техномир ОБЩЕЕ\Техномир 2017 Анализ, Икаренок\Икаренок 2017 года\ИКАРЕНОК 4 марта\защита проект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11" y="3998110"/>
            <a:ext cx="2356931" cy="15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20879" cy="87407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СТРОЮ</a:t>
            </a:r>
            <a:r>
              <a:rPr lang="ru-RU" sz="5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5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rgbClr val="A818A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4248472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8136904" cy="37344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с учетом социально-экономических потребностей региона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РФ»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(п.1., п.2., п.3 статьи 20)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инженерных кадрах –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2017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Пермском крае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11 953 промышленных предприятий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00" y="5070725"/>
            <a:ext cx="1595399" cy="10335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68758">
            <a:off x="199479" y="5047323"/>
            <a:ext cx="1296144" cy="8065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4931194"/>
            <a:ext cx="1080120" cy="1080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7247" y="4977556"/>
            <a:ext cx="1293169" cy="9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088" y="0"/>
            <a:ext cx="8208912" cy="1561654"/>
          </a:xfrm>
        </p:spPr>
        <p:txBody>
          <a:bodyPr/>
          <a:lstStyle/>
          <a:p>
            <a:r>
              <a:rPr lang="ru-RU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СТРОЮ</a:t>
            </a:r>
            <a:r>
              <a:rPr lang="ru-RU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 задачах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модернизации дошкольного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(п.1.6. р. 1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611408"/>
              </p:ext>
            </p:extLst>
          </p:nvPr>
        </p:nvGraphicFramePr>
        <p:xfrm>
          <a:off x="468332" y="1417638"/>
          <a:ext cx="8207375" cy="438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4096104" y="3933056"/>
            <a:ext cx="484632" cy="504056"/>
          </a:xfrm>
          <a:prstGeom prst="downArrow">
            <a:avLst/>
          </a:prstGeom>
          <a:solidFill>
            <a:srgbClr val="A81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0736" y="3176972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СТРОЮ</a:t>
            </a:r>
            <a:r>
              <a:rPr lang="ru-RU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 участие в краевом проекте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Техномир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59338"/>
            <a:ext cx="3888432" cy="2916324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1592994"/>
            <a:ext cx="2592288" cy="22105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приняло участие 39 ДОО из 27 МО (ГО)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760229"/>
            <a:ext cx="4464496" cy="1390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детских садов стали участниками краевого проекта «Детский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Техномир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064607" y="2229261"/>
            <a:ext cx="849244" cy="484632"/>
          </a:xfrm>
          <a:prstGeom prst="rightArrow">
            <a:avLst/>
          </a:prstGeom>
          <a:solidFill>
            <a:srgbClr val="A81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emkuchkova\Desktop\Техномир ОБЩЕЕ\документы по Ресурсному центру\Открытие РЦ июнь 2017 года\Открытие 409\DSC01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9" y="3933056"/>
            <a:ext cx="3675732" cy="244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5305"/>
            <a:ext cx="8064895" cy="119384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СТРОЮ</a:t>
            </a:r>
            <a:r>
              <a:rPr lang="ru-RU" sz="3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ДО: создание условий для познавательного развития на основе технического конструирования 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садах Пермского края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78" y="1429663"/>
            <a:ext cx="1945815" cy="155771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49585" y="2998423"/>
            <a:ext cx="2345774" cy="2523550"/>
            <a:chOff x="1404360" y="1083085"/>
            <a:chExt cx="2402084" cy="252355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04360" y="1083085"/>
              <a:ext cx="2044872" cy="2523550"/>
            </a:xfrm>
            <a:prstGeom prst="rect">
              <a:avLst/>
            </a:prstGeom>
            <a:solidFill>
              <a:srgbClr val="70AD47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7" name="Прямоугольник 6"/>
            <p:cNvSpPr/>
            <p:nvPr/>
          </p:nvSpPr>
          <p:spPr>
            <a:xfrm>
              <a:off x="1731540" y="1083085"/>
              <a:ext cx="2074904" cy="2523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170688" rIns="170688" bIns="170688" numCol="1" spcCol="1270" anchor="ctr" anchorCtr="0">
              <a:noAutofit/>
            </a:bodyPr>
            <a:lstStyle/>
            <a:p>
              <a:pPr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Парциальная программа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«Детский </a:t>
              </a:r>
              <a:r>
                <a:rPr lang="ru-RU" sz="24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Техномир</a:t>
              </a:r>
              <a:r>
                <a:rPr lang="ru-RU" sz="24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2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555411" y="1456734"/>
            <a:ext cx="2231748" cy="1486137"/>
            <a:chOff x="3668644" y="25422"/>
            <a:chExt cx="2310849" cy="1652165"/>
          </a:xfrm>
        </p:grpSpPr>
        <p:sp>
          <p:nvSpPr>
            <p:cNvPr id="9" name="Овал 8"/>
            <p:cNvSpPr/>
            <p:nvPr/>
          </p:nvSpPr>
          <p:spPr>
            <a:xfrm>
              <a:off x="3668644" y="25422"/>
              <a:ext cx="2310849" cy="165216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sp>
        <p:sp>
          <p:nvSpPr>
            <p:cNvPr id="10" name="Овал 4"/>
            <p:cNvSpPr/>
            <p:nvPr/>
          </p:nvSpPr>
          <p:spPr>
            <a:xfrm>
              <a:off x="4007060" y="267376"/>
              <a:ext cx="1634017" cy="11682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Форумы, конкурсы</a:t>
              </a:r>
              <a:endPara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70660" y="2713699"/>
            <a:ext cx="2551439" cy="2523313"/>
            <a:chOff x="5662898" y="345757"/>
            <a:chExt cx="2222785" cy="252331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662898" y="345757"/>
              <a:ext cx="1951156" cy="2238471"/>
            </a:xfrm>
            <a:prstGeom prst="rect">
              <a:avLst/>
            </a:prstGeom>
            <a:solidFill>
              <a:srgbClr val="70AD47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3" name="Прямоугольник 12"/>
            <p:cNvSpPr/>
            <p:nvPr/>
          </p:nvSpPr>
          <p:spPr>
            <a:xfrm>
              <a:off x="6010320" y="630599"/>
              <a:ext cx="1875363" cy="22384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142240" rIns="142240" bIns="14224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Ресурсные центры </a:t>
              </a:r>
              <a:r>
                <a:rPr lang="ru-RU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поддержки детского технического конструирования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70661" y="4891526"/>
            <a:ext cx="2551438" cy="1920096"/>
            <a:chOff x="5662898" y="2767194"/>
            <a:chExt cx="2222785" cy="192009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662898" y="2767194"/>
              <a:ext cx="1951156" cy="1920096"/>
            </a:xfrm>
            <a:prstGeom prst="rect">
              <a:avLst/>
            </a:prstGeom>
            <a:solidFill>
              <a:srgbClr val="70AD47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6" name="Прямоугольник 15"/>
            <p:cNvSpPr/>
            <p:nvPr/>
          </p:nvSpPr>
          <p:spPr>
            <a:xfrm>
              <a:off x="6010320" y="2869070"/>
              <a:ext cx="1875363" cy="17355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142240" rIns="142240" bIns="142240" numCol="1" spcCol="1270" anchor="ctr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Базовые ДОО </a:t>
              </a:r>
              <a:r>
                <a:rPr lang="ru-RU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муниципальных района </a:t>
              </a:r>
              <a:r>
                <a:rPr lang="ru-RU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(городских округах)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Двойная стрелка влево/вправо 16"/>
          <p:cNvSpPr/>
          <p:nvPr/>
        </p:nvSpPr>
        <p:spPr>
          <a:xfrm>
            <a:off x="2080976" y="1931697"/>
            <a:ext cx="1217312" cy="484632"/>
          </a:xfrm>
          <a:prstGeom prst="leftRightArrow">
            <a:avLst/>
          </a:prstGeom>
          <a:solidFill>
            <a:srgbClr val="A81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298288" y="1465452"/>
            <a:ext cx="2231748" cy="1486137"/>
            <a:chOff x="3668644" y="25422"/>
            <a:chExt cx="2310849" cy="1652165"/>
          </a:xfrm>
        </p:grpSpPr>
        <p:sp>
          <p:nvSpPr>
            <p:cNvPr id="20" name="Овал 19"/>
            <p:cNvSpPr/>
            <p:nvPr/>
          </p:nvSpPr>
          <p:spPr>
            <a:xfrm>
              <a:off x="3668644" y="25422"/>
              <a:ext cx="2310849" cy="165216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</p:sp>
        <p:sp>
          <p:nvSpPr>
            <p:cNvPr id="21" name="Овал 4"/>
            <p:cNvSpPr/>
            <p:nvPr/>
          </p:nvSpPr>
          <p:spPr>
            <a:xfrm>
              <a:off x="4007060" y="267376"/>
              <a:ext cx="1634017" cy="11682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Сетевое взаимодействие ДОО</a:t>
              </a:r>
              <a:endPara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Двойная стрелка влево/вправо 22"/>
          <p:cNvSpPr/>
          <p:nvPr/>
        </p:nvSpPr>
        <p:spPr>
          <a:xfrm>
            <a:off x="5422099" y="1930418"/>
            <a:ext cx="1217312" cy="484632"/>
          </a:xfrm>
          <a:prstGeom prst="leftRightArrow">
            <a:avLst/>
          </a:prstGeom>
          <a:solidFill>
            <a:srgbClr val="A818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85890" y="2971850"/>
            <a:ext cx="2350605" cy="25501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ИКаРёнок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ИКаРёнок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«СТРОЮ»</a:t>
            </a:r>
            <a:r>
              <a:rPr lang="ru-RU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ормативно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правовую основу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00808"/>
            <a:ext cx="2736304" cy="3960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ea typeface="Times-Roman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Приказы: </a:t>
            </a:r>
          </a:p>
          <a:p>
            <a:pPr algn="ctr"/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ea typeface="Times-Roman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ea typeface="Times-Roman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«О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-Bold"/>
                <a:cs typeface="Times New Roman" panose="02020603050405020304" pitchFamily="18" charset="0"/>
              </a:rPr>
              <a:t>реализации краевого проекта «Детский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-Bold"/>
                <a:cs typeface="Times New Roman" panose="02020603050405020304" pitchFamily="18" charset="0"/>
              </a:rPr>
              <a:t>Техномир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-Bold"/>
                <a:cs typeface="Times New Roman" panose="02020603050405020304" pitchFamily="18" charset="0"/>
              </a:rPr>
              <a:t>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 от 22.03.2017 г. 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Times-Roman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     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СЭД-26-01-06-313</a:t>
            </a:r>
          </a:p>
          <a:p>
            <a:pPr marL="228600" indent="-22860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-Bold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-Bold"/>
                <a:cs typeface="Times New Roman" panose="02020603050405020304" pitchFamily="18" charset="0"/>
              </a:rPr>
              <a:t>Об утверждении списка дошкольных образовательных организаций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-Bold"/>
                <a:cs typeface="Times New Roman" panose="02020603050405020304" pitchFamily="18" charset="0"/>
              </a:rPr>
              <a:t>,»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от 06.04.2017 г. №СЭД-26-01 -06-363</a:t>
            </a:r>
          </a:p>
          <a:p>
            <a:pPr marL="228600" indent="-22860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-Bold"/>
                <a:cs typeface="Times New Roman" panose="02020603050405020304" pitchFamily="18" charset="0"/>
              </a:rPr>
              <a:t>создании ресурсных центров поддержки детского технического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-Bold"/>
                <a:cs typeface="Times New Roman" panose="02020603050405020304" pitchFamily="18" charset="0"/>
              </a:rPr>
              <a:t>конструирования»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 от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03. 07.2017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г. СЭД-26-01-06-730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700809"/>
            <a:ext cx="2807171" cy="3960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  <a:spcAft>
                <a:spcPts val="100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Положения:</a:t>
            </a:r>
          </a:p>
          <a:p>
            <a:pPr marL="228600" indent="-228600" algn="just">
              <a:lnSpc>
                <a:spcPts val="18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краевом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-Bold"/>
                <a:cs typeface="Times New Roman" panose="02020603050405020304" pitchFamily="18" charset="0"/>
              </a:rPr>
              <a:t>ресурсных центров поддержки детского технического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-Bold"/>
                <a:cs typeface="Times New Roman" panose="02020603050405020304" pitchFamily="18" charset="0"/>
              </a:rPr>
              <a:t>конструирования в муниципальных дошкольных образовательных организациях Пермского края»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-Bold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ts val="18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межмуниципальных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-Bold"/>
                <a:cs typeface="Times New Roman" panose="02020603050405020304" pitchFamily="18" charset="0"/>
              </a:rPr>
              <a:t>ресурсных центрах поддержки детского технического конструирования в муниципальных дошкольных образовательных организациях Пермского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-Bold"/>
                <a:cs typeface="Times New Roman" panose="02020603050405020304" pitchFamily="18" charset="0"/>
              </a:rPr>
              <a:t>края»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-Bold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1700807"/>
            <a:ext cx="2376264" cy="3960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Соглашение:</a:t>
            </a:r>
          </a:p>
          <a:p>
            <a:pPr algn="ctr"/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-Bold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-Bold"/>
                <a:cs typeface="Times New Roman" panose="02020603050405020304" pitchFamily="18" charset="0"/>
              </a:rPr>
              <a:t>О взаимодействии между Министерством образования и науки Пермского края, краевым ресурсным центром и управлением образования муниципального района (городского округа) Пермского края»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Times-Roman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-Roman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Times-Roman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ea typeface="Times-Roman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1" y="0"/>
            <a:ext cx="8596015" cy="77502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«СТРОЮ»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ресурсных центров поддержки детского технического конструирования на территории Пермского края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878289"/>
            <a:ext cx="2210544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ПК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05873" y="878289"/>
            <a:ext cx="2448272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ресурсный центр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«ЛЕГОПОЛИС»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210" y="2204864"/>
            <a:ext cx="892188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«Д/с № 11 «Чебурашка»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удымкар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71159" y="2204864"/>
            <a:ext cx="892188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«Д/с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21»</a:t>
            </a:r>
          </a:p>
          <a:p>
            <a:pPr algn="ctr"/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Кунгур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14545" y="2239859"/>
            <a:ext cx="892188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«Д\С 39»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Лысьвенский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19949" y="2239176"/>
            <a:ext cx="892188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«Д/с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17»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Соликамск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82114" y="2239176"/>
            <a:ext cx="892188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 Д/с № 1 «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Журавушка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Чайковский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13881" y="2242655"/>
            <a:ext cx="892188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«ЦРР – д/с № 397» 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45114" y="2239176"/>
            <a:ext cx="892188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«Д/с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409» 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61027" y="2239176"/>
            <a:ext cx="892188" cy="1512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«Д/с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238»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-57371" y="4221088"/>
            <a:ext cx="1073757" cy="25998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Кудымкар</a:t>
            </a:r>
          </a:p>
          <a:p>
            <a:pPr>
              <a:lnSpc>
                <a:spcPts val="1800"/>
              </a:lnSpc>
            </a:pP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Кудымкарский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Гайнский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Косинский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Кочевский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Юрлинский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Юсьвинский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80374" y="4221269"/>
            <a:ext cx="1073757" cy="26169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Кунгур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ru-RU" sz="13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Кишерский</a:t>
            </a: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Кунгурский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Ординский</a:t>
            </a:r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Суксунский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Уинский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Пермский</a:t>
            </a:r>
            <a:endParaRPr lang="ru-RU" sz="1300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46645" y="4221268"/>
            <a:ext cx="1073757" cy="26436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Губаха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Лысьва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Горнозаводский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Гремячинский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Чусовской </a:t>
            </a:r>
            <a:r>
              <a:rPr lang="ru-RU" sz="13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Добрянский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Березовский</a:t>
            </a:r>
          </a:p>
          <a:p>
            <a:pPr algn="just">
              <a:lnSpc>
                <a:spcPts val="1800"/>
              </a:lnSpc>
            </a:pPr>
            <a:r>
              <a:rPr lang="ru-RU" sz="13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ЗАТО «Звездный»</a:t>
            </a:r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88907" y="4221267"/>
            <a:ext cx="1073757" cy="26223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Соликамск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Березники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Соликамский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Чердынский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Усольский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Кизеловский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Красновишерский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Александровский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57881" y="4221266"/>
            <a:ext cx="1073757" cy="26369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Чайкрвский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Осинский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Чернушенский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Куединский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Еловский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Бардымский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Большесосновский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23099" y="4221084"/>
            <a:ext cx="1073757" cy="26436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1800"/>
              </a:lnSpc>
            </a:pP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Верещагинский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Ильинский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Краснокамский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Карагайский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Нытвенский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Оханский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ts val="1800"/>
              </a:lnSpc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Очерский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Сивинский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Частинский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88317" y="4221265"/>
            <a:ext cx="1073757" cy="26198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Пермь</a:t>
            </a:r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Мотовилихинский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район</a:t>
            </a:r>
            <a:endParaRPr lang="ru-RU" sz="105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Ленинский район</a:t>
            </a:r>
            <a:endParaRPr lang="ru-RU" sz="105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Свердловский район</a:t>
            </a:r>
            <a:endParaRPr lang="ru-RU" sz="1050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</a:rPr>
              <a:t>Орджоникидзевский район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070245" y="4221083"/>
            <a:ext cx="1073757" cy="2622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Пермь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Кировский район</a:t>
            </a:r>
            <a:endParaRPr lang="ru-RU" sz="105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Дзержинский район</a:t>
            </a:r>
            <a:endParaRPr lang="ru-RU" sz="1050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ru-RU" sz="1200" dirty="0">
                <a:solidFill>
                  <a:prstClr val="black"/>
                </a:solidFill>
                <a:latin typeface="Times New Roman"/>
                <a:ea typeface="Calibri"/>
              </a:rPr>
              <a:t>Индустриальный район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3529" y="1854381"/>
            <a:ext cx="8568952" cy="2649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Межмуниципальные ресурсные центры (8 центров)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3543" y="3884095"/>
            <a:ext cx="8722121" cy="2649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управления (городские округа Пермского края) – 48 территорий – 51 базовое ДОО 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3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82" y="116660"/>
            <a:ext cx="8736904" cy="1129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«ОБСУЖДАЮ. СОЗДАЮ</a:t>
            </a:r>
            <a:r>
              <a:rPr lang="ru-RU" sz="31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1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кадров к работе по направлению детского технического конструирования 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(обучено 880 человек – 5,5% из 48 территорий)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718537"/>
              </p:ext>
            </p:extLst>
          </p:nvPr>
        </p:nvGraphicFramePr>
        <p:xfrm>
          <a:off x="1979712" y="1245780"/>
          <a:ext cx="5430473" cy="5273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2" y="5321382"/>
            <a:ext cx="1513937" cy="101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69" y="5321382"/>
            <a:ext cx="1527278" cy="114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 rot="3292166">
            <a:off x="2194498" y="4857041"/>
            <a:ext cx="484632" cy="72445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33179">
            <a:off x="6714459" y="4822360"/>
            <a:ext cx="556187" cy="69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emkuchkova\Desktop\Техномир ОБЩЕЕ\Техномир 2017 Анализ, Икаренок\фото кпк робот 2017\Фото робот\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" y="1700808"/>
            <a:ext cx="2299639" cy="152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mkuchkova\Desktop\Техномир ОБЩЕЕ\Техномир 2017 Анализ, Икаренок\фото кпк робот 2017\Фото робот\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" y="3396081"/>
            <a:ext cx="2299639" cy="152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mkuchkova\Desktop\Техномир ОБЩЕЕ\Техномир 2017 Анализ, Икаренок\фото кпк робот 2017\Фото робот\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235" y="3429000"/>
            <a:ext cx="2200264" cy="14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mkuchkova\Desktop\Техномир ОБЩЕЕ\Техномир 2017 Анализ, Икаренок\Икаренок 2017 года\ИКАРЕНОК 4 марта\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873" y="1700808"/>
            <a:ext cx="2260988" cy="15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1557</Words>
  <Application>Microsoft Office PowerPoint</Application>
  <PresentationFormat>Экран (4:3)</PresentationFormat>
  <Paragraphs>292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Times-Bold</vt:lpstr>
      <vt:lpstr>Times-Roman</vt:lpstr>
      <vt:lpstr>Wingdings</vt:lpstr>
      <vt:lpstr>1_Тема Office</vt:lpstr>
      <vt:lpstr>4_Тема Office</vt:lpstr>
      <vt:lpstr>10_Тема Office</vt:lpstr>
      <vt:lpstr>5_Тема Office</vt:lpstr>
      <vt:lpstr>11_Тема Office</vt:lpstr>
      <vt:lpstr>12_Тема Office</vt:lpstr>
      <vt:lpstr>Презентация PowerPoint</vt:lpstr>
      <vt:lpstr>Познавательное развитие детей на основе технического конструирования в условиях реализации ФГОС ДО –  приоритетное направление дошкольного образования  Пермского края</vt:lpstr>
      <vt:lpstr> «СТРОЮ» </vt:lpstr>
      <vt:lpstr>«СТРОЮ» ФГОС ДО о приоритетных задачах  модернизации дошкольного образования (п.1.6. р. 1)</vt:lpstr>
      <vt:lpstr>«СТРОЮ» Конкурс на участие в краевом проекте  «Детский Техномир»</vt:lpstr>
      <vt:lpstr> «СТРОЮ»  ФГОС ДО: создание условий для познавательного развития на основе технического конструирования в детских садах Пермского края </vt:lpstr>
      <vt:lpstr>«СТРОЮ» нормативно – правовую основу деятельности</vt:lpstr>
      <vt:lpstr>«СТРОЮ» структура ресурсных центров поддержки детского технического конструирования на территории Пермского края</vt:lpstr>
      <vt:lpstr>«ОБСУЖДАЮ. СОЗДАЮ» Подготовка кадров к работе по направлению детского технического конструирования  (обучено 880 человек – 5,5% из 48 территорий)</vt:lpstr>
      <vt:lpstr>«ОБСУЖДАЮ. СОЗДАЮ»  финансово-экономические условия поддержки развития технического конструирования в детских садах в 2014 – 2017 годах – общая сумма 15 млн. рублей </vt:lpstr>
      <vt:lpstr>«ОБСУЖДАЮ. СОЗДАЮ»  Задача: разработать паспорт дидактического обеспечения технического конструирования в ДОО  (начальный, базовый уровень и робототехника) </vt:lpstr>
      <vt:lpstr>«ОБСУЖДАЮ. СОЗДАЮ» мероприятия «Календаря Детский Техномир»  (1 полугодие 2017 года)</vt:lpstr>
      <vt:lpstr>«ОБСУЖДАЮ. СОЗДАЮ» Итоги Всероссийских соревнований  Инженерные кадры России «ИКаРенок  - 2017»  </vt:lpstr>
      <vt:lpstr>«ОБСУЖДАЮ. СОЗДАЮ» Поздравляем с победой!  Фото галерея победителей – команды Пермского края!</vt:lpstr>
      <vt:lpstr>«ОБСУЖДАЮ. СОЗДАЮ» Поздравляем с победой в краевом конкурсе «ПАРА ИКаРёнок»! 74 участника, из 14 муниципальных районов (городских округов)  </vt:lpstr>
      <vt:lpstr>«ОБСУЖДАЮ. СОЗДАЮ» </vt:lpstr>
      <vt:lpstr>«ОБСУЖДАЮ. СОЗДАЮ» мероприятия «Календарь «Детский Техномир» (2017 – 2018 год) http://minobr.permkrai.ru/activity/doshkolnoe/proekt-detskiy-tekhnomir  </vt:lpstr>
      <vt:lpstr>«ПРОДОЛЖАЮ» ЗАДАЧИ НА 2017 – 2018 год </vt:lpstr>
      <vt:lpstr>«ОБСУЖДАЮ. СОЗДАЮ» Проект «Детский Техномир» - СЕГОДНЯ </vt:lpstr>
      <vt:lpstr>«ПРОДОЛЖАЮ» Проект «Детский Техномир» - ЗАВТРА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Дошкольное образование</dc:title>
  <dc:creator>Облацова Светлана Владимировна</dc:creator>
  <cp:lastModifiedBy>Голубцов Алексей Валерьевич</cp:lastModifiedBy>
  <cp:revision>372</cp:revision>
  <cp:lastPrinted>2017-08-29T13:21:35Z</cp:lastPrinted>
  <dcterms:created xsi:type="dcterms:W3CDTF">2017-01-24T13:38:41Z</dcterms:created>
  <dcterms:modified xsi:type="dcterms:W3CDTF">2017-09-13T08:08:12Z</dcterms:modified>
</cp:coreProperties>
</file>